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05" r:id="rId2"/>
    <p:sldId id="269" r:id="rId3"/>
    <p:sldId id="290" r:id="rId4"/>
    <p:sldId id="289" r:id="rId5"/>
    <p:sldId id="306" r:id="rId6"/>
    <p:sldId id="270" r:id="rId7"/>
    <p:sldId id="272" r:id="rId8"/>
    <p:sldId id="276" r:id="rId9"/>
    <p:sldId id="279" r:id="rId10"/>
    <p:sldId id="280" r:id="rId11"/>
    <p:sldId id="281" r:id="rId12"/>
    <p:sldId id="282" r:id="rId13"/>
    <p:sldId id="284" r:id="rId14"/>
    <p:sldId id="298" r:id="rId15"/>
    <p:sldId id="299" r:id="rId16"/>
    <p:sldId id="300" r:id="rId17"/>
    <p:sldId id="301" r:id="rId18"/>
    <p:sldId id="302" r:id="rId19"/>
    <p:sldId id="285" r:id="rId20"/>
    <p:sldId id="278" r:id="rId21"/>
    <p:sldId id="286" r:id="rId22"/>
    <p:sldId id="291" r:id="rId23"/>
    <p:sldId id="260" r:id="rId24"/>
    <p:sldId id="287" r:id="rId25"/>
    <p:sldId id="261" r:id="rId26"/>
    <p:sldId id="262" r:id="rId27"/>
    <p:sldId id="303" r:id="rId28"/>
    <p:sldId id="324" r:id="rId29"/>
    <p:sldId id="328" r:id="rId30"/>
    <p:sldId id="329" r:id="rId31"/>
    <p:sldId id="331" r:id="rId32"/>
    <p:sldId id="330" r:id="rId33"/>
    <p:sldId id="326" r:id="rId34"/>
    <p:sldId id="327" r:id="rId35"/>
    <p:sldId id="307" r:id="rId36"/>
    <p:sldId id="308" r:id="rId37"/>
    <p:sldId id="264" r:id="rId38"/>
    <p:sldId id="309" r:id="rId39"/>
    <p:sldId id="310" r:id="rId40"/>
    <p:sldId id="311" r:id="rId41"/>
    <p:sldId id="312" r:id="rId42"/>
    <p:sldId id="313" r:id="rId43"/>
    <p:sldId id="314" r:id="rId44"/>
    <p:sldId id="316" r:id="rId45"/>
    <p:sldId id="317" r:id="rId46"/>
    <p:sldId id="318" r:id="rId47"/>
    <p:sldId id="319" r:id="rId48"/>
    <p:sldId id="321" r:id="rId49"/>
    <p:sldId id="322" r:id="rId50"/>
    <p:sldId id="323" r:id="rId51"/>
    <p:sldId id="277" r:id="rId52"/>
    <p:sldId id="294" r:id="rId53"/>
    <p:sldId id="292" r:id="rId54"/>
    <p:sldId id="296" r:id="rId55"/>
    <p:sldId id="297" r:id="rId56"/>
    <p:sldId id="295" r:id="rId57"/>
    <p:sldId id="256" r:id="rId58"/>
    <p:sldId id="32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70"/>
    <p:restoredTop sz="94694"/>
  </p:normalViewPr>
  <p:slideViewPr>
    <p:cSldViewPr snapToGrid="0" snapToObjects="1">
      <p:cViewPr varScale="1">
        <p:scale>
          <a:sx n="52" d="100"/>
          <a:sy n="52" d="100"/>
        </p:scale>
        <p:origin x="27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84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64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46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7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96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00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07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14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4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88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095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053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78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503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48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65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71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00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9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38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515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B2D2237-C9F9-4F45-BD82-F9BEF392C4EB}"/>
              </a:ext>
            </a:extLst>
          </p:cNvPr>
          <p:cNvSpPr/>
          <p:nvPr userDrawn="1"/>
        </p:nvSpPr>
        <p:spPr>
          <a:xfrm>
            <a:off x="0" y="0"/>
            <a:ext cx="24384000" cy="13716000"/>
          </a:xfrm>
          <a:prstGeom prst="rect">
            <a:avLst/>
          </a:prstGeom>
          <a:solidFill>
            <a:srgbClr val="235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9491198" y="431550"/>
            <a:ext cx="4164580" cy="1781960"/>
          </a:xfrm>
          <a:prstGeom prst="rect">
            <a:avLst/>
          </a:prstGeom>
        </p:spPr>
      </p:pic>
      <p:sp>
        <p:nvSpPr>
          <p:cNvPr id="9" name="Title 1"/>
          <p:cNvSpPr>
            <a:spLocks noGrp="1"/>
          </p:cNvSpPr>
          <p:nvPr>
            <p:ph type="ctrTitle" hasCustomPrompt="1"/>
          </p:nvPr>
        </p:nvSpPr>
        <p:spPr>
          <a:xfrm>
            <a:off x="3048000" y="2645603"/>
            <a:ext cx="18288000" cy="3653218"/>
          </a:xfrm>
        </p:spPr>
        <p:txBody>
          <a:bodyPr anchor="b">
            <a:normAutofit/>
          </a:bodyPr>
          <a:lstStyle>
            <a:lvl1pPr algn="ctr">
              <a:defRPr sz="9600">
                <a:solidFill>
                  <a:schemeClr val="bg1"/>
                </a:solidFill>
                <a:latin typeface="Avenir Black" panose="020B0803020203020204" pitchFamily="34" charset="0"/>
                <a:ea typeface="Roboto" panose="02000000000000000000" pitchFamily="2" charset="0"/>
              </a:defRPr>
            </a:lvl1pPr>
          </a:lstStyle>
          <a:p>
            <a:r>
              <a:rPr lang="en-US" dirty="0"/>
              <a:t>Paper Title</a:t>
            </a:r>
            <a:endParaRPr lang="de-CH" dirty="0"/>
          </a:p>
        </p:txBody>
      </p:sp>
      <p:sp>
        <p:nvSpPr>
          <p:cNvPr id="10" name="Subtitle 2"/>
          <p:cNvSpPr>
            <a:spLocks noGrp="1"/>
          </p:cNvSpPr>
          <p:nvPr>
            <p:ph type="subTitle" idx="1" hasCustomPrompt="1"/>
          </p:nvPr>
        </p:nvSpPr>
        <p:spPr>
          <a:xfrm>
            <a:off x="3048000" y="6482972"/>
            <a:ext cx="18288000" cy="3311524"/>
          </a:xfrm>
        </p:spPr>
        <p:txBody>
          <a:bodyPr/>
          <a:lstStyle>
            <a:lvl1pPr marL="0" indent="0" algn="ctr">
              <a:buNone/>
              <a:defRPr sz="4800">
                <a:solidFill>
                  <a:schemeClr val="bg1"/>
                </a:solidFill>
                <a:latin typeface="Avenir Light" panose="020B0402020203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First Author*, Presenting Author**, Last Author**</a:t>
            </a:r>
          </a:p>
          <a:p>
            <a:r>
              <a:rPr lang="en-US" dirty="0"/>
              <a:t>* Affiliation 1</a:t>
            </a:r>
          </a:p>
          <a:p>
            <a:r>
              <a:rPr lang="en-US" dirty="0"/>
              <a:t>** Affiliation 2</a:t>
            </a:r>
          </a:p>
          <a:p>
            <a:endParaRPr lang="de-CH" dirty="0"/>
          </a:p>
        </p:txBody>
      </p:sp>
      <p:sp>
        <p:nvSpPr>
          <p:cNvPr id="5" name="CasellaDiTesto 4">
            <a:extLst>
              <a:ext uri="{FF2B5EF4-FFF2-40B4-BE49-F238E27FC236}">
                <a16:creationId xmlns:a16="http://schemas.microsoft.com/office/drawing/2014/main" id="{94A6FF11-57AA-F447-A2A7-D47559B35024}"/>
              </a:ext>
            </a:extLst>
          </p:cNvPr>
          <p:cNvSpPr txBox="1"/>
          <p:nvPr userDrawn="1"/>
        </p:nvSpPr>
        <p:spPr>
          <a:xfrm>
            <a:off x="1" y="12695582"/>
            <a:ext cx="24383998" cy="830997"/>
          </a:xfrm>
          <a:prstGeom prst="rect">
            <a:avLst/>
          </a:prstGeom>
          <a:noFill/>
        </p:spPr>
        <p:txBody>
          <a:bodyPr wrap="square" rtlCol="0">
            <a:spAutoFit/>
          </a:bodyPr>
          <a:lstStyle/>
          <a:p>
            <a:pPr marL="0" marR="0" indent="0" algn="ctr" defTabSz="1828800" rtl="0" eaLnBrk="1" fontAlgn="auto" latinLnBrk="0" hangingPunct="1">
              <a:lnSpc>
                <a:spcPct val="100000"/>
              </a:lnSpc>
              <a:spcBef>
                <a:spcPts val="0"/>
              </a:spcBef>
              <a:spcAft>
                <a:spcPts val="0"/>
              </a:spcAft>
              <a:buClrTx/>
              <a:buSzTx/>
              <a:buFontTx/>
              <a:buNone/>
              <a:tabLst/>
              <a:defRPr/>
            </a:pPr>
            <a:r>
              <a:rPr lang="it-IT" sz="4800" b="0" i="0" kern="1200" dirty="0">
                <a:solidFill>
                  <a:srgbClr val="C00000"/>
                </a:solidFill>
                <a:effectLst/>
                <a:latin typeface="+mn-lt"/>
                <a:ea typeface="+mn-ea"/>
                <a:cs typeface="+mn-cs"/>
              </a:rPr>
              <a:t>•</a:t>
            </a:r>
            <a:r>
              <a:rPr lang="it-IT" sz="4800" b="0" i="0" kern="1200" dirty="0">
                <a:solidFill>
                  <a:srgbClr val="FFC000"/>
                </a:solidFill>
                <a:effectLst/>
                <a:latin typeface="+mn-lt"/>
                <a:ea typeface="+mn-ea"/>
                <a:cs typeface="+mn-cs"/>
              </a:rPr>
              <a:t> </a:t>
            </a:r>
            <a:r>
              <a:rPr lang="en-US" sz="4800" b="1" dirty="0">
                <a:solidFill>
                  <a:schemeClr val="bg1"/>
                </a:solidFill>
              </a:rPr>
              <a:t>24</a:t>
            </a:r>
            <a:r>
              <a:rPr lang="en-US" sz="4800" b="1" baseline="30000" dirty="0">
                <a:solidFill>
                  <a:schemeClr val="bg1"/>
                </a:solidFill>
              </a:rPr>
              <a:t>th</a:t>
            </a:r>
            <a:r>
              <a:rPr lang="en-US" sz="4800" b="1" baseline="0" dirty="0">
                <a:solidFill>
                  <a:schemeClr val="bg1"/>
                </a:solidFill>
              </a:rPr>
              <a:t> EG Conference on Visualization </a:t>
            </a:r>
            <a:r>
              <a:rPr lang="it-IT" sz="4800" b="0" i="0" kern="1200" dirty="0">
                <a:solidFill>
                  <a:srgbClr val="FFC000"/>
                </a:solidFill>
                <a:effectLst/>
                <a:latin typeface="+mn-lt"/>
                <a:ea typeface="+mn-ea"/>
                <a:cs typeface="+mn-cs"/>
              </a:rPr>
              <a:t>•</a:t>
            </a:r>
            <a:r>
              <a:rPr lang="en-US" sz="4800" b="1" baseline="0" dirty="0">
                <a:solidFill>
                  <a:schemeClr val="bg1"/>
                </a:solidFill>
              </a:rPr>
              <a:t> Rome </a:t>
            </a:r>
            <a:r>
              <a:rPr lang="it-IT" sz="4800" b="0" i="0" kern="1200" dirty="0">
                <a:solidFill>
                  <a:srgbClr val="C00000"/>
                </a:solidFill>
                <a:effectLst/>
                <a:latin typeface="+mn-lt"/>
                <a:ea typeface="+mn-ea"/>
                <a:cs typeface="+mn-cs"/>
              </a:rPr>
              <a:t>•</a:t>
            </a:r>
            <a:r>
              <a:rPr lang="it-IT" sz="4800" b="0" i="0" kern="1200" dirty="0">
                <a:solidFill>
                  <a:srgbClr val="FFC000"/>
                </a:solidFill>
                <a:effectLst/>
                <a:latin typeface="+mn-lt"/>
                <a:ea typeface="+mn-ea"/>
                <a:cs typeface="+mn-cs"/>
              </a:rPr>
              <a:t> </a:t>
            </a:r>
            <a:r>
              <a:rPr lang="en-US" sz="4800" b="1" baseline="0" dirty="0">
                <a:solidFill>
                  <a:schemeClr val="bg1"/>
                </a:solidFill>
              </a:rPr>
              <a:t>13-17 June 2022</a:t>
            </a:r>
            <a:r>
              <a:rPr lang="it-IT" sz="4800" b="0" i="0" kern="1200" dirty="0">
                <a:solidFill>
                  <a:srgbClr val="FFC000"/>
                </a:solidFill>
                <a:effectLst/>
                <a:latin typeface="+mn-lt"/>
                <a:ea typeface="+mn-ea"/>
                <a:cs typeface="+mn-cs"/>
              </a:rPr>
              <a:t> •</a:t>
            </a:r>
            <a:endParaRPr lang="en-US" sz="4800" b="1" baseline="30000" dirty="0">
              <a:solidFill>
                <a:schemeClr val="bg1"/>
              </a:solidFill>
            </a:endParaRPr>
          </a:p>
        </p:txBody>
      </p:sp>
      <p:pic>
        <p:nvPicPr>
          <p:cNvPr id="16" name="Immagine 15">
            <a:extLst>
              <a:ext uri="{FF2B5EF4-FFF2-40B4-BE49-F238E27FC236}">
                <a16:creationId xmlns:a16="http://schemas.microsoft.com/office/drawing/2014/main" id="{C875ADE4-25D8-5A46-A334-2DC337C459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5426" b="40430"/>
          <a:stretch/>
        </p:blipFill>
        <p:spPr>
          <a:xfrm>
            <a:off x="5870398" y="10165227"/>
            <a:ext cx="12643200" cy="2159626"/>
          </a:xfrm>
          <a:prstGeom prst="rect">
            <a:avLst/>
          </a:prstGeom>
        </p:spPr>
      </p:pic>
    </p:spTree>
    <p:extLst>
      <p:ext uri="{BB962C8B-B14F-4D97-AF65-F5344CB8AC3E}">
        <p14:creationId xmlns:p14="http://schemas.microsoft.com/office/powerpoint/2010/main" val="420455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frank.computer/chartability/" TargetMode="External"/><Relationship Id="rId7" Type="http://schemas.openxmlformats.org/officeDocument/2006/relationships/image" Target="../media/image43.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7.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www.bbc.com/news/world-europe-60506682" TargetMode="Externa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hyperlink" Target="http://ft.com/content/c764b98d-ae03-41ac-a2ca-8309f32d5e1c" TargetMode="External"/><Relationship Id="rId5" Type="http://schemas.openxmlformats.org/officeDocument/2006/relationships/hyperlink" Target="https://www.cnn.com/election/2020/results/president"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7947" y="2645603"/>
            <a:ext cx="20474609" cy="3653218"/>
          </a:xfrm>
        </p:spPr>
        <p:txBody>
          <a:bodyPr>
            <a:normAutofit/>
          </a:bodyPr>
          <a:lstStyle/>
          <a:p>
            <a:r>
              <a:rPr lang="en-US" sz="10700" dirty="0"/>
              <a:t>Chartability</a:t>
            </a:r>
            <a:br>
              <a:rPr lang="en-US" dirty="0"/>
            </a:br>
            <a:r>
              <a:rPr lang="en-US" sz="7200" dirty="0"/>
              <a:t>How accessible is my visualization? Evaluating visualization accessibility with Chartability</a:t>
            </a:r>
          </a:p>
        </p:txBody>
      </p:sp>
      <p:sp>
        <p:nvSpPr>
          <p:cNvPr id="3" name="Subtitle 2"/>
          <p:cNvSpPr>
            <a:spLocks noGrp="1"/>
          </p:cNvSpPr>
          <p:nvPr>
            <p:ph type="subTitle" idx="1"/>
          </p:nvPr>
        </p:nvSpPr>
        <p:spPr/>
        <p:txBody>
          <a:bodyPr/>
          <a:lstStyle/>
          <a:p>
            <a:r>
              <a:rPr lang="en-US" dirty="0"/>
              <a:t>Frank Elavsky, Cynthia Bennett, and Dominik Moritz</a:t>
            </a:r>
          </a:p>
          <a:p>
            <a:r>
              <a:rPr lang="en-US" dirty="0"/>
              <a:t>of Carnegie Mellon University</a:t>
            </a:r>
          </a:p>
        </p:txBody>
      </p:sp>
    </p:spTree>
    <p:extLst>
      <p:ext uri="{BB962C8B-B14F-4D97-AF65-F5344CB8AC3E}">
        <p14:creationId xmlns:p14="http://schemas.microsoft.com/office/powerpoint/2010/main" val="38845850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1239227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53</a:t>
            </a:r>
            <a:r>
              <a:rPr lang="en-US" sz="4000" b="1" dirty="0">
                <a:solidFill>
                  <a:srgbClr val="000000"/>
                </a:solidFill>
              </a:rPr>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sp>
        <p:nvSpPr>
          <p:cNvPr id="3" name="Oval 2" descr="53 errors.">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descr="53 errors.">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descr="53 errors.">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descr="53 errors.">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descr="53 errors.">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descr="53 errors.">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descr="53 errors.">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descr="53 errors.">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descr="53 errors.">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descr="53 errors.">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descr="53 errors.">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descr="53 errors.">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descr="53 errors.">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descr="53 errors.">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descr="53 errors.">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Text Placeholder 3">
            <a:extLst>
              <a:ext uri="{FF2B5EF4-FFF2-40B4-BE49-F238E27FC236}">
                <a16:creationId xmlns:a16="http://schemas.microsoft.com/office/drawing/2014/main" id="{78AF8965-4EEE-A800-0B15-38D8DA2438E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4654648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dirty="0"/>
              <a:t> –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3</a:t>
            </a:r>
            <a:r>
              <a:rPr lang="en-US" sz="4000" b="1" dirty="0">
                <a:solidFill>
                  <a:srgbClr val="000000"/>
                </a:solidFill>
              </a:rPr>
              <a:t> - Meaningful elements can be distinguished</a:t>
            </a:r>
          </a:p>
        </p:txBody>
      </p:sp>
      <p:sp>
        <p:nvSpPr>
          <p:cNvPr id="3" name="Oval 2">
            <a:extLst>
              <a:ext uri="{FF2B5EF4-FFF2-40B4-BE49-F238E27FC236}">
                <a16:creationId xmlns:a16="http://schemas.microsoft.com/office/drawing/2014/main" id="{2C7052F1-D8D9-A35A-2320-C597E6029D25}"/>
              </a:ext>
            </a:extLst>
          </p:cNvPr>
          <p:cNvSpPr/>
          <p:nvPr/>
        </p:nvSpPr>
        <p:spPr>
          <a:xfrm>
            <a:off x="4991958" y="4206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58B2FB7C-CA2E-5042-D121-C2AE8650C25D}"/>
              </a:ext>
            </a:extLst>
          </p:cNvPr>
          <p:cNvSpPr/>
          <p:nvPr/>
        </p:nvSpPr>
        <p:spPr>
          <a:xfrm>
            <a:off x="4627613" y="52883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D84B48DC-5224-2802-1E29-42744852F077}"/>
              </a:ext>
            </a:extLst>
          </p:cNvPr>
          <p:cNvSpPr/>
          <p:nvPr/>
        </p:nvSpPr>
        <p:spPr>
          <a:xfrm>
            <a:off x="7887558" y="52730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Text Placeholder 3">
            <a:extLst>
              <a:ext uri="{FF2B5EF4-FFF2-40B4-BE49-F238E27FC236}">
                <a16:creationId xmlns:a16="http://schemas.microsoft.com/office/drawing/2014/main" id="{FFCCCD21-CF9D-8B84-AAD1-F49022EABA0D}"/>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2443975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7996016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58</a:t>
            </a:r>
            <a:r>
              <a:rPr lang="en-US" sz="4000" b="1" dirty="0">
                <a:solidFill>
                  <a:srgbClr val="000000"/>
                </a:solidFill>
              </a:rPr>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069900"/>
            <a:ext cx="7307870" cy="6094806"/>
            <a:chOff x="1165852" y="5069900"/>
            <a:chExt cx="7307870" cy="6094806"/>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Oval 72">
              <a:extLst>
                <a:ext uri="{FF2B5EF4-FFF2-40B4-BE49-F238E27FC236}">
                  <a16:creationId xmlns:a16="http://schemas.microsoft.com/office/drawing/2014/main" id="{383A1EDB-C53B-6606-CD4B-84C406977CD7}"/>
                </a:ext>
              </a:extLst>
            </p:cNvPr>
            <p:cNvSpPr/>
            <p:nvPr/>
          </p:nvSpPr>
          <p:spPr>
            <a:xfrm>
              <a:off x="2340751" y="50699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77496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77" name="Text Placeholder 3">
            <a:extLst>
              <a:ext uri="{FF2B5EF4-FFF2-40B4-BE49-F238E27FC236}">
                <a16:creationId xmlns:a16="http://schemas.microsoft.com/office/drawing/2014/main" id="{83D8DC33-B319-064E-B139-FC29A399B1F1}"/>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9076994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a:t>
            </a:r>
            <a:r>
              <a:rPr lang="en-US" sz="4000" b="1" dirty="0">
                <a:solidFill>
                  <a:srgbClr val="000000"/>
                </a:solidFill>
              </a:rPr>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040495" y="69607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Text Placeholder 3">
            <a:extLst>
              <a:ext uri="{FF2B5EF4-FFF2-40B4-BE49-F238E27FC236}">
                <a16:creationId xmlns:a16="http://schemas.microsoft.com/office/drawing/2014/main" id="{9FDA2241-175C-BF74-E491-8A1C81ECC48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7961821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272164" y="47794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685980" y="477949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6AAEED47-DA02-C7F9-291C-DB0FC16BA14B}"/>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41178767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3567804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7275414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6496" y="1905000"/>
            <a:ext cx="219710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2001499" y="13085233"/>
            <a:ext cx="368505" cy="374600"/>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24141226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0" name="Slide Number Placeholder 5">
            <a:extLst>
              <a:ext uri="{FF2B5EF4-FFF2-40B4-BE49-F238E27FC236}">
                <a16:creationId xmlns:a16="http://schemas.microsoft.com/office/drawing/2014/main" id="{52C711A5-E34B-A9F3-D79A-8770218FA960}"/>
              </a:ext>
            </a:extLst>
          </p:cNvPr>
          <p:cNvSpPr txBox="1">
            <a:spLocks/>
          </p:cNvSpPr>
          <p:nvPr/>
        </p:nvSpPr>
        <p:spPr>
          <a:xfrm>
            <a:off x="23180040" y="13080999"/>
            <a:ext cx="368505" cy="374600"/>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dirty="0"/>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8646007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fontScale="92500"/>
          </a:bodyPr>
          <a:lstStyle/>
          <a:p>
            <a:pPr algn="l"/>
            <a:r>
              <a:rPr lang="en-US" sz="7800" dirty="0">
                <a:latin typeface="Helvetica Neue Light" panose="02000403000000020004" pitchFamily="2" charset="0"/>
                <a:ea typeface="Helvetica Neue Light" panose="02000403000000020004" pitchFamily="2" charset="0"/>
              </a:rPr>
              <a:t>Our problem: </a:t>
            </a:r>
          </a:p>
          <a:p>
            <a:pPr algn="l"/>
            <a:r>
              <a:rPr lang="en-US" dirty="0"/>
              <a:t>Learning how to identify an “inaccessible” visualization is hard.</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409931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sz="7200" dirty="0">
                <a:latin typeface="Helvetica Neue Light" panose="02000403000000020004" pitchFamily="2" charset="0"/>
                <a:ea typeface="Helvetica Neue Light" panose="02000403000000020004" pitchFamily="2" charset="0"/>
              </a:rPr>
              <a:t>Our research question: </a:t>
            </a:r>
          </a:p>
          <a:p>
            <a:pPr algn="l"/>
            <a:r>
              <a:rPr lang="en-US" dirty="0"/>
              <a:t>Can we explore how to reduce the difficulty of this work?</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340972186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Standards are overwhelming and leave a lot of gaps for evaluating interactive data visualizations.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2" name="Picture 1">
            <a:extLst>
              <a:ext uri="{FF2B5EF4-FFF2-40B4-BE49-F238E27FC236}">
                <a16:creationId xmlns:a16="http://schemas.microsoft.com/office/drawing/2014/main" id="{9C47E176-C907-0303-0414-24FA01733856}"/>
              </a:ext>
            </a:extLst>
          </p:cNvPr>
          <p:cNvPicPr>
            <a:picLocks noChangeAspect="1"/>
          </p:cNvPicPr>
          <p:nvPr/>
        </p:nvPicPr>
        <p:blipFill>
          <a:blip r:embed="rId3"/>
          <a:stretch>
            <a:fillRect/>
          </a:stretch>
        </p:blipFill>
        <p:spPr>
          <a:xfrm>
            <a:off x="1206400" y="4338933"/>
            <a:ext cx="3461631" cy="7708014"/>
          </a:xfrm>
          <a:prstGeom prst="rect">
            <a:avLst/>
          </a:prstGeom>
        </p:spPr>
      </p:pic>
      <p:pic>
        <p:nvPicPr>
          <p:cNvPr id="3" name="Picture 2">
            <a:extLst>
              <a:ext uri="{FF2B5EF4-FFF2-40B4-BE49-F238E27FC236}">
                <a16:creationId xmlns:a16="http://schemas.microsoft.com/office/drawing/2014/main" id="{64933A57-FE6A-A4C4-03B0-56B51B8F857A}"/>
              </a:ext>
            </a:extLst>
          </p:cNvPr>
          <p:cNvPicPr>
            <a:picLocks noChangeAspect="1"/>
          </p:cNvPicPr>
          <p:nvPr/>
        </p:nvPicPr>
        <p:blipFill>
          <a:blip r:embed="rId4"/>
          <a:stretch>
            <a:fillRect/>
          </a:stretch>
        </p:blipFill>
        <p:spPr>
          <a:xfrm>
            <a:off x="5224096" y="4338933"/>
            <a:ext cx="3461631" cy="7653383"/>
          </a:xfrm>
          <a:prstGeom prst="rect">
            <a:avLst/>
          </a:prstGeom>
        </p:spPr>
      </p:pic>
      <p:pic>
        <p:nvPicPr>
          <p:cNvPr id="4" name="Picture 3">
            <a:extLst>
              <a:ext uri="{FF2B5EF4-FFF2-40B4-BE49-F238E27FC236}">
                <a16:creationId xmlns:a16="http://schemas.microsoft.com/office/drawing/2014/main" id="{A9DBCB14-6113-D376-53E2-0B7149FD2D0C}"/>
              </a:ext>
            </a:extLst>
          </p:cNvPr>
          <p:cNvPicPr>
            <a:picLocks noChangeAspect="1"/>
          </p:cNvPicPr>
          <p:nvPr/>
        </p:nvPicPr>
        <p:blipFill>
          <a:blip r:embed="rId5"/>
          <a:stretch>
            <a:fillRect/>
          </a:stretch>
        </p:blipFill>
        <p:spPr>
          <a:xfrm>
            <a:off x="9241792" y="4338933"/>
            <a:ext cx="3446078" cy="6048218"/>
          </a:xfrm>
          <a:prstGeom prst="rect">
            <a:avLst/>
          </a:prstGeom>
        </p:spPr>
      </p:pic>
      <p:sp>
        <p:nvSpPr>
          <p:cNvPr id="5" name="TextBox 4">
            <a:extLst>
              <a:ext uri="{FF2B5EF4-FFF2-40B4-BE49-F238E27FC236}">
                <a16:creationId xmlns:a16="http://schemas.microsoft.com/office/drawing/2014/main" id="{C09AB64B-C7AF-BE58-762F-21C237663E2E}"/>
              </a:ext>
            </a:extLst>
          </p:cNvPr>
          <p:cNvSpPr txBox="1"/>
          <p:nvPr/>
        </p:nvSpPr>
        <p:spPr>
          <a:xfrm>
            <a:off x="15984117" y="6165292"/>
            <a:ext cx="7244283"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004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000" dirty="0">
                <a:solidFill>
                  <a:srgbClr val="000000"/>
                </a:solidFill>
              </a:rPr>
              <a:t>All 78 criteria in WCAG must be interpreted for data visualization work.</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12CB95E6-EBF2-848C-9AFC-23D4BCAD2B70}"/>
              </a:ext>
            </a:extLst>
          </p:cNvPr>
          <p:cNvSpPr/>
          <p:nvPr/>
        </p:nvSpPr>
        <p:spPr>
          <a:xfrm>
            <a:off x="999460" y="4030587"/>
            <a:ext cx="12482624" cy="8334219"/>
          </a:xfrm>
          <a:prstGeom prst="rect">
            <a:avLst/>
          </a:prstGeom>
          <a:noFill/>
          <a:ln w="152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1" name="Straight Arrow Connector 10">
            <a:extLst>
              <a:ext uri="{FF2B5EF4-FFF2-40B4-BE49-F238E27FC236}">
                <a16:creationId xmlns:a16="http://schemas.microsoft.com/office/drawing/2014/main" id="{56A774FB-7C6A-F368-31DE-9B18ABA01189}"/>
              </a:ext>
            </a:extLst>
          </p:cNvPr>
          <p:cNvCxnSpPr>
            <a:cxnSpLocks/>
            <a:stCxn id="9" idx="3"/>
            <a:endCxn id="5" idx="1"/>
          </p:cNvCxnSpPr>
          <p:nvPr/>
        </p:nvCxnSpPr>
        <p:spPr>
          <a:xfrm flipV="1">
            <a:off x="13482084" y="7139918"/>
            <a:ext cx="2502033" cy="1057779"/>
          </a:xfrm>
          <a:prstGeom prst="straightConnector1">
            <a:avLst/>
          </a:prstGeom>
          <a:noFill/>
          <a:ln w="152400" cap="flat">
            <a:solidFill>
              <a:srgbClr val="000000"/>
            </a:solidFill>
            <a:prstDash val="solid"/>
            <a:miter lim="400000"/>
            <a:tailEnd type="ova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7108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Can we organize knowledge to fill the gaps left by standards?</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6185264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Input data: a </a:t>
            </a:r>
            <a:r>
              <a:rPr lang="en-US" i="1" dirty="0"/>
              <a:t>goldilocks</a:t>
            </a:r>
            <a:r>
              <a:rPr lang="en-US" dirty="0"/>
              <a:t> problem</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dirty="0"/>
              <a:t>We lacked input data that was </a:t>
            </a:r>
            <a:r>
              <a:rPr lang="en-US" i="1" dirty="0"/>
              <a:t>just right</a:t>
            </a:r>
            <a:r>
              <a:rPr lang="en-US" dirty="0"/>
              <a:t>.</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Web Standards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Too broad for visualization.</a:t>
            </a:r>
          </a:p>
        </p:txBody>
      </p:sp>
      <p:sp>
        <p:nvSpPr>
          <p:cNvPr id="42" name="Oval 41">
            <a:extLst>
              <a:ext uri="{FF2B5EF4-FFF2-40B4-BE49-F238E27FC236}">
                <a16:creationId xmlns:a16="http://schemas.microsoft.com/office/drawing/2014/main" id="{87C12012-03EA-D361-7635-5E18B1FEBFAC}"/>
              </a:ext>
            </a:extLst>
          </p:cNvPr>
          <p:cNvSpPr/>
          <p:nvPr/>
        </p:nvSpPr>
        <p:spPr>
          <a:xfrm>
            <a:off x="10410396"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Academic Research</a:t>
            </a:r>
          </a:p>
        </p:txBody>
      </p:sp>
      <p:sp>
        <p:nvSpPr>
          <p:cNvPr id="45" name="TextBox 44">
            <a:extLst>
              <a:ext uri="{FF2B5EF4-FFF2-40B4-BE49-F238E27FC236}">
                <a16:creationId xmlns:a16="http://schemas.microsoft.com/office/drawing/2014/main" id="{468DA248-E53E-E769-339F-D92C0AD4FB07}"/>
              </a:ext>
            </a:extLst>
          </p:cNvPr>
          <p:cNvSpPr txBox="1"/>
          <p:nvPr/>
        </p:nvSpPr>
        <p:spPr>
          <a:xfrm>
            <a:off x="9968345"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Heavily focused on vision.</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Practitioner Artifacts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74422"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Technically specific.</a:t>
            </a:r>
          </a:p>
        </p:txBody>
      </p:sp>
    </p:spTree>
    <p:extLst>
      <p:ext uri="{BB962C8B-B14F-4D97-AF65-F5344CB8AC3E}">
        <p14:creationId xmlns:p14="http://schemas.microsoft.com/office/powerpoint/2010/main" val="2562821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26</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9" name="TextBox 38">
            <a:extLst>
              <a:ext uri="{FF2B5EF4-FFF2-40B4-BE49-F238E27FC236}">
                <a16:creationId xmlns:a16="http://schemas.microsoft.com/office/drawing/2014/main" id="{A8804642-DD90-B56D-4799-2DA97550703F}"/>
              </a:ext>
            </a:extLst>
          </p:cNvPr>
          <p:cNvSpPr txBox="1"/>
          <p:nvPr/>
        </p:nvSpPr>
        <p:spPr>
          <a:xfrm>
            <a:off x="8732790" y="10441171"/>
            <a:ext cx="383370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(all data tagged with 29 Codes)</a:t>
            </a:r>
          </a:p>
        </p:txBody>
      </p:sp>
      <p:sp>
        <p:nvSpPr>
          <p:cNvPr id="6" name="Right Arrow 5">
            <a:extLst>
              <a:ext uri="{FF2B5EF4-FFF2-40B4-BE49-F238E27FC236}">
                <a16:creationId xmlns:a16="http://schemas.microsoft.com/office/drawing/2014/main" id="{68E8430D-9E24-6BD6-F99A-CCBCEBB9C74B}"/>
              </a:ext>
            </a:extLst>
          </p:cNvPr>
          <p:cNvSpPr/>
          <p:nvPr/>
        </p:nvSpPr>
        <p:spPr>
          <a:xfrm>
            <a:off x="5962571"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ight Arrow 49">
            <a:extLst>
              <a:ext uri="{FF2B5EF4-FFF2-40B4-BE49-F238E27FC236}">
                <a16:creationId xmlns:a16="http://schemas.microsoft.com/office/drawing/2014/main" id="{48D3032B-7755-0E70-7612-F3307BAC27D3}"/>
              </a:ext>
            </a:extLst>
          </p:cNvPr>
          <p:cNvSpPr/>
          <p:nvPr/>
        </p:nvSpPr>
        <p:spPr>
          <a:xfrm>
            <a:off x="13236208"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50268" y="7005257"/>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7498386" y="7323919"/>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Tree>
    <p:extLst>
      <p:ext uri="{BB962C8B-B14F-4D97-AF65-F5344CB8AC3E}">
        <p14:creationId xmlns:p14="http://schemas.microsoft.com/office/powerpoint/2010/main" val="1885731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Not every heuristic fit neatly back in to accessibility principles, demanding new principles be theorized.</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27</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88944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77913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66882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9601201" y="9504362"/>
            <a:ext cx="5382492"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944699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76565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Complex Heuristics</a:t>
            </a:r>
          </a:p>
        </p:txBody>
      </p:sp>
    </p:spTree>
    <p:extLst>
      <p:ext uri="{BB962C8B-B14F-4D97-AF65-F5344CB8AC3E}">
        <p14:creationId xmlns:p14="http://schemas.microsoft.com/office/powerpoint/2010/main" val="492053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perceiving.</a:t>
            </a:r>
            <a:endParaRPr lang="en-US" dirty="0"/>
          </a:p>
        </p:txBody>
      </p:sp>
      <p:pic>
        <p:nvPicPr>
          <p:cNvPr id="2050" name="Picture 2" descr="Testing the contrast of a chart and fixing it.">
            <a:extLst>
              <a:ext uri="{FF2B5EF4-FFF2-40B4-BE49-F238E27FC236}">
                <a16:creationId xmlns:a16="http://schemas.microsoft.com/office/drawing/2014/main" id="{F58FCB6A-C338-368F-52D8-E4821762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503" y="4509244"/>
            <a:ext cx="18840893" cy="665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6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Operable: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interacting.</a:t>
            </a:r>
            <a:endParaRPr lang="en-US" dirty="0"/>
          </a:p>
        </p:txBody>
      </p:sp>
      <p:pic>
        <p:nvPicPr>
          <p:cNvPr id="6146" name="Picture 2" descr="The navigation order is shown on a stacked bar chart, zig-zaging forward. It is then fixed to show multiple possible paths, left/right or up/down.">
            <a:extLst>
              <a:ext uri="{FF2B5EF4-FFF2-40B4-BE49-F238E27FC236}">
                <a16:creationId xmlns:a16="http://schemas.microsoft.com/office/drawing/2014/main" id="{99C77E55-E8E6-8EF3-002F-42EAEFB93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368" y="4692590"/>
            <a:ext cx="20627163" cy="65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r>
              <a:rPr lang="en-US" sz="10700" dirty="0"/>
              <a:t>Research coverage of accessibility in visualization doesn’t reflect the reality of people living with disabilities.</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34111366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Understandable: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a minimum level of comprehension.</a:t>
            </a:r>
            <a:endParaRPr lang="en-US" dirty="0"/>
          </a:p>
        </p:txBody>
      </p:sp>
      <p:pic>
        <p:nvPicPr>
          <p:cNvPr id="7170" name="Picture 2" descr="A chart with almost no text compared to a chart with a robust explanation.">
            <a:extLst>
              <a:ext uri="{FF2B5EF4-FFF2-40B4-BE49-F238E27FC236}">
                <a16:creationId xmlns:a16="http://schemas.microsoft.com/office/drawing/2014/main" id="{BE9C1D5C-99AB-EC32-B175-4D85F694D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99" y="4430915"/>
            <a:ext cx="19627702" cy="719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74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Robust:</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31</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65382"/>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standards, semantics, and </a:t>
            </a:r>
            <a:r>
              <a:rPr lang="en-US" dirty="0"/>
              <a:t>technological interoperability.</a:t>
            </a:r>
          </a:p>
        </p:txBody>
      </p:sp>
      <p:pic>
        <p:nvPicPr>
          <p:cNvPr id="10242" name="Picture 2" descr="This section is about a screen reader (that's what you're using, I reckon, Hello!). The chart on the left is interactive but the screen reader semantics are uninformative. On the right, it states the role (toggle button) as well as gives feedback (selected).">
            <a:extLst>
              <a:ext uri="{FF2B5EF4-FFF2-40B4-BE49-F238E27FC236}">
                <a16:creationId xmlns:a16="http://schemas.microsoft.com/office/drawing/2014/main" id="{96DE545D-8520-C7D0-8509-6CE1CC6BB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020" y="4941201"/>
            <a:ext cx="15629860" cy="748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64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32</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2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primarily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34</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19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281663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9600" dirty="0"/>
              <a:t>Early pre-evaluations helped us discover </a:t>
            </a:r>
            <a:r>
              <a:rPr lang="en-US" sz="9600" i="1" dirty="0"/>
              <a:t>critical </a:t>
            </a:r>
            <a:r>
              <a:rPr lang="en-US" sz="9600" dirty="0"/>
              <a:t>heuristics</a:t>
            </a:r>
            <a:endParaRPr sz="9600" dirty="0"/>
          </a:p>
        </p:txBody>
      </p:sp>
      <p:sp>
        <p:nvSpPr>
          <p:cNvPr id="142" name="Google Shape;142;g10104eaf235_1_123"/>
          <p:cNvSpPr txBox="1">
            <a:spLocks noGrp="1"/>
          </p:cNvSpPr>
          <p:nvPr>
            <p:ph type="body" idx="1"/>
          </p:nvPr>
        </p:nvSpPr>
        <p:spPr>
          <a:xfrm>
            <a:off x="1206449" y="3749245"/>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Professionals and community members with disabilities offered us early feedback on the most important heuristics in Chartability.</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preliminary audits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6479003"/>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Beta Testing</a:t>
            </a:r>
          </a:p>
        </p:txBody>
      </p:sp>
      <p:sp>
        <p:nvSpPr>
          <p:cNvPr id="42" name="Oval 41">
            <a:extLst>
              <a:ext uri="{FF2B5EF4-FFF2-40B4-BE49-F238E27FC236}">
                <a16:creationId xmlns:a16="http://schemas.microsoft.com/office/drawing/2014/main" id="{87C12012-03EA-D361-7635-5E18B1FEBFAC}"/>
              </a:ext>
            </a:extLst>
          </p:cNvPr>
          <p:cNvSpPr/>
          <p:nvPr/>
        </p:nvSpPr>
        <p:spPr>
          <a:xfrm>
            <a:off x="12863198" y="7353141"/>
            <a:ext cx="44473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14 experts, 5 with disabilities</a:t>
            </a:r>
          </a:p>
        </p:txBody>
      </p:sp>
      <p:sp>
        <p:nvSpPr>
          <p:cNvPr id="45" name="TextBox 44">
            <a:extLst>
              <a:ext uri="{FF2B5EF4-FFF2-40B4-BE49-F238E27FC236}">
                <a16:creationId xmlns:a16="http://schemas.microsoft.com/office/drawing/2014/main" id="{468DA248-E53E-E769-339F-D92C0AD4FB07}"/>
              </a:ext>
            </a:extLst>
          </p:cNvPr>
          <p:cNvSpPr txBox="1"/>
          <p:nvPr/>
        </p:nvSpPr>
        <p:spPr>
          <a:xfrm>
            <a:off x="7012733" y="6479003"/>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Early Advice</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50 participants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13663" y="5801895"/>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Professional Workshop</a:t>
            </a:r>
          </a:p>
        </p:txBody>
      </p:sp>
      <p:sp>
        <p:nvSpPr>
          <p:cNvPr id="12" name="TextBox 11">
            <a:extLst>
              <a:ext uri="{FF2B5EF4-FFF2-40B4-BE49-F238E27FC236}">
                <a16:creationId xmlns:a16="http://schemas.microsoft.com/office/drawing/2014/main" id="{97121C9E-FFDF-F090-BF25-F63C20DD6551}"/>
              </a:ext>
            </a:extLst>
          </p:cNvPr>
          <p:cNvSpPr txBox="1"/>
          <p:nvPr/>
        </p:nvSpPr>
        <p:spPr>
          <a:xfrm>
            <a:off x="12863198" y="5801895"/>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Deep Feedback Sessions</a:t>
            </a:r>
          </a:p>
        </p:txBody>
      </p:sp>
      <p:sp>
        <p:nvSpPr>
          <p:cNvPr id="13" name="Oval 12">
            <a:extLst>
              <a:ext uri="{FF2B5EF4-FFF2-40B4-BE49-F238E27FC236}">
                <a16:creationId xmlns:a16="http://schemas.microsoft.com/office/drawing/2014/main" id="{DF45109F-F69D-BB67-5E6E-0A9C3AEBF5B6}"/>
              </a:ext>
            </a:extLst>
          </p:cNvPr>
          <p:cNvSpPr/>
          <p:nvPr/>
        </p:nvSpPr>
        <p:spPr>
          <a:xfrm>
            <a:off x="7454783"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experts and 6 PWD</a:t>
            </a:r>
          </a:p>
        </p:txBody>
      </p:sp>
      <p:sp>
        <p:nvSpPr>
          <p:cNvPr id="15" name="Rectangle 14">
            <a:extLst>
              <a:ext uri="{FF2B5EF4-FFF2-40B4-BE49-F238E27FC236}">
                <a16:creationId xmlns:a16="http://schemas.microsoft.com/office/drawing/2014/main" id="{1496068B-18AA-A440-1177-00485370E153}"/>
              </a:ext>
            </a:extLst>
          </p:cNvPr>
          <p:cNvSpPr/>
          <p:nvPr/>
        </p:nvSpPr>
        <p:spPr>
          <a:xfrm>
            <a:off x="8934909" y="11451825"/>
            <a:ext cx="6042304" cy="71814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Medium"/>
              </a:rPr>
              <a:t>10 Critical Heuristics</a:t>
            </a:r>
          </a:p>
        </p:txBody>
      </p:sp>
      <p:cxnSp>
        <p:nvCxnSpPr>
          <p:cNvPr id="4" name="Straight Arrow Connector 3">
            <a:extLst>
              <a:ext uri="{FF2B5EF4-FFF2-40B4-BE49-F238E27FC236}">
                <a16:creationId xmlns:a16="http://schemas.microsoft.com/office/drawing/2014/main" id="{15AFDCA9-0A50-7310-0FB7-4F8E5EAC2D0F}"/>
              </a:ext>
            </a:extLst>
          </p:cNvPr>
          <p:cNvCxnSpPr>
            <a:stCxn id="41" idx="5"/>
            <a:endCxn id="15" idx="0"/>
          </p:cNvCxnSpPr>
          <p:nvPr/>
        </p:nvCxnSpPr>
        <p:spPr>
          <a:xfrm>
            <a:off x="4645706" y="8658394"/>
            <a:ext cx="7310355"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DB77AB39-4731-BB81-D663-2CE211521F2E}"/>
              </a:ext>
            </a:extLst>
          </p:cNvPr>
          <p:cNvCxnSpPr>
            <a:cxnSpLocks/>
            <a:stCxn id="13" idx="5"/>
            <a:endCxn id="15" idx="0"/>
          </p:cNvCxnSpPr>
          <p:nvPr/>
        </p:nvCxnSpPr>
        <p:spPr>
          <a:xfrm>
            <a:off x="10496170" y="8658394"/>
            <a:ext cx="1459891"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0374356-8976-D2F8-F158-980F3E2E75FD}"/>
              </a:ext>
            </a:extLst>
          </p:cNvPr>
          <p:cNvCxnSpPr>
            <a:cxnSpLocks/>
            <a:stCxn id="42" idx="3"/>
            <a:endCxn id="15" idx="0"/>
          </p:cNvCxnSpPr>
          <p:nvPr/>
        </p:nvCxnSpPr>
        <p:spPr>
          <a:xfrm flipH="1">
            <a:off x="11956061" y="8658394"/>
            <a:ext cx="1558430"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D8CFBC59-C0E5-3498-9734-1A7D591DB78A}"/>
              </a:ext>
            </a:extLst>
          </p:cNvPr>
          <p:cNvCxnSpPr>
            <a:cxnSpLocks/>
            <a:stCxn id="43" idx="3"/>
            <a:endCxn id="15" idx="0"/>
          </p:cNvCxnSpPr>
          <p:nvPr/>
        </p:nvCxnSpPr>
        <p:spPr>
          <a:xfrm flipH="1">
            <a:off x="11956061" y="8658394"/>
            <a:ext cx="7782231"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4142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How do we evaluate a set of heuristics in a complex domain?</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36</a:t>
            </a:fld>
            <a:endParaRPr lang="en-US"/>
          </a:p>
        </p:txBody>
      </p:sp>
    </p:spTree>
    <p:extLst>
      <p:ext uri="{BB962C8B-B14F-4D97-AF65-F5344CB8AC3E}">
        <p14:creationId xmlns:p14="http://schemas.microsoft.com/office/powerpoint/2010/main" val="280140402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We tested Chartability in the wild</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We chose to evaluate real projects being worked on by real teams. All participants are experts in data visualization.</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37</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2" name="Oval 1">
            <a:extLst>
              <a:ext uri="{FF2B5EF4-FFF2-40B4-BE49-F238E27FC236}">
                <a16:creationId xmlns:a16="http://schemas.microsoft.com/office/drawing/2014/main" id="{5269CC79-4869-8B0F-4D01-C648946EEE17}"/>
              </a:ext>
            </a:extLst>
          </p:cNvPr>
          <p:cNvSpPr/>
          <p:nvPr/>
        </p:nvSpPr>
        <p:spPr>
          <a:xfrm>
            <a:off x="1729409"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5613401"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9497393"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CC86A123-66EA-35D6-5FE8-06681CF25884}"/>
              </a:ext>
            </a:extLst>
          </p:cNvPr>
          <p:cNvSpPr/>
          <p:nvPr/>
        </p:nvSpPr>
        <p:spPr>
          <a:xfrm>
            <a:off x="14852377"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9333B550-0167-F95D-4102-D8EF165DA89B}"/>
              </a:ext>
            </a:extLst>
          </p:cNvPr>
          <p:cNvSpPr/>
          <p:nvPr/>
        </p:nvSpPr>
        <p:spPr>
          <a:xfrm>
            <a:off x="19364740" y="697726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1739746"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5623738"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9507730"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14852377"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20398413"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8331072"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2673626"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6557618"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0441610"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15796594" y="878619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a:endCxn id="11" idx="4"/>
          </p:cNvCxnSpPr>
          <p:nvPr/>
        </p:nvCxnSpPr>
        <p:spPr>
          <a:xfrm flipV="1">
            <a:off x="19275289" y="878619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a:endCxn id="11" idx="4"/>
          </p:cNvCxnSpPr>
          <p:nvPr/>
        </p:nvCxnSpPr>
        <p:spPr>
          <a:xfrm flipH="1" flipV="1">
            <a:off x="20308957" y="878619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2" name="Right Brace 31">
            <a:extLst>
              <a:ext uri="{FF2B5EF4-FFF2-40B4-BE49-F238E27FC236}">
                <a16:creationId xmlns:a16="http://schemas.microsoft.com/office/drawing/2014/main" id="{D9BDA1D8-A088-7337-6A45-C5C4C4C24F60}"/>
              </a:ext>
            </a:extLst>
          </p:cNvPr>
          <p:cNvSpPr/>
          <p:nvPr/>
        </p:nvSpPr>
        <p:spPr>
          <a:xfrm rot="16200000">
            <a:off x="6060662" y="1242392"/>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8" name="Right Brace 37">
            <a:extLst>
              <a:ext uri="{FF2B5EF4-FFF2-40B4-BE49-F238E27FC236}">
                <a16:creationId xmlns:a16="http://schemas.microsoft.com/office/drawing/2014/main" id="{0114115F-BD7C-56E5-A9A4-567ED5D8B4B0}"/>
              </a:ext>
            </a:extLst>
          </p:cNvPr>
          <p:cNvSpPr/>
          <p:nvPr/>
        </p:nvSpPr>
        <p:spPr>
          <a:xfrm rot="16200000">
            <a:off x="17754050" y="221906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2164522" y="5105602"/>
            <a:ext cx="878619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3200" dirty="0">
                <a:solidFill>
                  <a:srgbClr val="000000"/>
                </a:solidFill>
                <a:latin typeface="Helvetica Neue Light" panose="02000403000000020004" pitchFamily="2" charset="0"/>
                <a:ea typeface="Helvetica Neue Light" panose="02000403000000020004" pitchFamily="2" charset="0"/>
              </a:rPr>
              <a:t>a</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3200" dirty="0">
                <a:solidFill>
                  <a:srgbClr val="000000"/>
                </a:solidFill>
                <a:latin typeface="Helvetica Neue Light" panose="02000403000000020004" pitchFamily="2" charset="0"/>
                <a:ea typeface="Helvetica Neue Light" panose="02000403000000020004" pitchFamily="2" charset="0"/>
              </a:rPr>
              <a:t>n</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
        <p:nvSpPr>
          <p:cNvPr id="40" name="TextBox 39">
            <a:extLst>
              <a:ext uri="{FF2B5EF4-FFF2-40B4-BE49-F238E27FC236}">
                <a16:creationId xmlns:a16="http://schemas.microsoft.com/office/drawing/2014/main" id="{00BA5C4A-89E2-3FCD-B35F-B79A91C7AE09}"/>
              </a:ext>
            </a:extLst>
          </p:cNvPr>
          <p:cNvSpPr txBox="1"/>
          <p:nvPr/>
        </p:nvSpPr>
        <p:spPr>
          <a:xfrm>
            <a:off x="13857910" y="5202039"/>
            <a:ext cx="878619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3200" dirty="0">
                <a:solidFill>
                  <a:srgbClr val="000000"/>
                </a:solidFill>
                <a:latin typeface="Helvetica Neue Light" panose="02000403000000020004" pitchFamily="2" charset="0"/>
                <a:ea typeface="Helvetica Neue Light" panose="02000403000000020004" pitchFamily="2" charset="0"/>
              </a:rPr>
              <a:t>experts</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Tree>
    <p:extLst>
      <p:ext uri="{BB962C8B-B14F-4D97-AF65-F5344CB8AC3E}">
        <p14:creationId xmlns:p14="http://schemas.microsoft.com/office/powerpoint/2010/main" val="3828884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Novices: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789478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6108580"/>
            <a:ext cx="19400730" cy="848813"/>
          </a:xfrm>
          <a:prstGeom prst="rect">
            <a:avLst/>
          </a:prstGeom>
          <a:noFill/>
          <a:ln>
            <a:noFill/>
          </a:ln>
        </p:spPr>
        <p:txBody>
          <a:bodyPr spcFirstLastPara="1" wrap="square" lIns="45700" tIns="45700" rIns="45700" bIns="45700" anchor="t" anchorCtr="0">
            <a:normAutofit fontScale="92500" lnSpcReduction="10000"/>
          </a:bodyPr>
          <a:lstStyle/>
          <a:p>
            <a:pPr marL="0" lvl="0" indent="0"/>
            <a:r>
              <a:rPr lang="en-US" dirty="0"/>
              <a:t>“Audits are </a:t>
            </a:r>
            <a:r>
              <a:rPr lang="en-US" b="1" dirty="0"/>
              <a:t>slow</a:t>
            </a:r>
            <a:r>
              <a:rPr lang="en-US" dirty="0"/>
              <a:t>, but help me </a:t>
            </a:r>
            <a:r>
              <a:rPr lang="en-US" b="1" dirty="0"/>
              <a:t>focus</a:t>
            </a:r>
            <a:r>
              <a:rPr lang="en-US" dirty="0"/>
              <a:t> and </a:t>
            </a:r>
            <a:r>
              <a:rPr lang="en-US" b="1" dirty="0"/>
              <a:t>prioritize</a:t>
            </a:r>
            <a:r>
              <a:rPr lang="en-US" dirty="0"/>
              <a:t>.”</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074907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a:t>
            </a:fld>
            <a:endParaRPr dirty="0"/>
          </a:p>
        </p:txBody>
      </p:sp>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3123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16874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41</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5065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Experts: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professional work.</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42</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384321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4524424"/>
            <a:ext cx="19400730" cy="1910022"/>
          </a:xfrm>
          <a:prstGeom prst="rect">
            <a:avLst/>
          </a:prstGeom>
          <a:noFill/>
          <a:ln>
            <a:noFill/>
          </a:ln>
        </p:spPr>
        <p:txBody>
          <a:bodyPr spcFirstLastPara="1" wrap="square" lIns="45700" tIns="45700" rIns="45700" bIns="45700" anchor="t" anchorCtr="0">
            <a:normAutofit fontScale="85000" lnSpcReduction="10000"/>
          </a:body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6" name="Cross 5">
            <a:extLst>
              <a:ext uri="{FF2B5EF4-FFF2-40B4-BE49-F238E27FC236}">
                <a16:creationId xmlns:a16="http://schemas.microsoft.com/office/drawing/2014/main" id="{760FBB55-FE47-D6F1-61F5-55AFE5D9CFC3}"/>
              </a:ext>
            </a:extLst>
          </p:cNvPr>
          <p:cNvSpPr/>
          <p:nvPr/>
        </p:nvSpPr>
        <p:spPr>
          <a:xfrm>
            <a:off x="1156256" y="4266009"/>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Google Shape;142;g10104eaf235_1_123">
            <a:extLst>
              <a:ext uri="{FF2B5EF4-FFF2-40B4-BE49-F238E27FC236}">
                <a16:creationId xmlns:a16="http://schemas.microsoft.com/office/drawing/2014/main" id="{DC2AEC65-C724-D541-874D-D36816096CFA}"/>
              </a:ext>
            </a:extLst>
          </p:cNvPr>
          <p:cNvSpPr txBox="1">
            <a:spLocks/>
          </p:cNvSpPr>
          <p:nvPr/>
        </p:nvSpPr>
        <p:spPr>
          <a:xfrm>
            <a:off x="3299792" y="7539970"/>
            <a:ext cx="19400730" cy="19100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fontScale="85000" lnSpcReduction="10000"/>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“Depending on the day </a:t>
            </a:r>
            <a:r>
              <a:rPr lang="en-US" b="1" dirty="0"/>
              <a:t>I might not remember everything</a:t>
            </a:r>
            <a:r>
              <a:rPr lang="en-US" dirty="0"/>
              <a:t>. I am </a:t>
            </a:r>
            <a:r>
              <a:rPr lang="en-US" b="1" dirty="0"/>
              <a:t>more confident in consistency </a:t>
            </a:r>
            <a:r>
              <a:rPr lang="en-US" dirty="0"/>
              <a:t>between different auditing sessions.”</a:t>
            </a:r>
          </a:p>
        </p:txBody>
      </p:sp>
      <p:sp>
        <p:nvSpPr>
          <p:cNvPr id="9" name="Cross 8">
            <a:extLst>
              <a:ext uri="{FF2B5EF4-FFF2-40B4-BE49-F238E27FC236}">
                <a16:creationId xmlns:a16="http://schemas.microsoft.com/office/drawing/2014/main" id="{CD4D9248-293A-4500-2F05-58724BB2DB39}"/>
              </a:ext>
            </a:extLst>
          </p:cNvPr>
          <p:cNvSpPr/>
          <p:nvPr/>
        </p:nvSpPr>
        <p:spPr>
          <a:xfrm>
            <a:off x="1156256" y="728155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05656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44</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6940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“We need </a:t>
            </a:r>
            <a:r>
              <a:rPr lang="en-US" b="1" dirty="0"/>
              <a:t>more resources</a:t>
            </a:r>
            <a:r>
              <a:rPr lang="en-US" dirty="0"/>
              <a:t>. Learning how to use assistive technologies and auditing tools is very hard.”</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7484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“We need </a:t>
            </a:r>
            <a:r>
              <a:rPr lang="en-US" b="1" dirty="0"/>
              <a:t>more examples</a:t>
            </a:r>
            <a:r>
              <a:rPr lang="en-US" dirty="0"/>
              <a:t>. Some tests are obvious, but it would be helpful to see what good and bad look like.”</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46</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63739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47</a:t>
            </a:fld>
            <a:endParaRPr lang="en-US"/>
          </a:p>
        </p:txBody>
      </p:sp>
    </p:spTree>
    <p:extLst>
      <p:ext uri="{BB962C8B-B14F-4D97-AF65-F5344CB8AC3E}">
        <p14:creationId xmlns:p14="http://schemas.microsoft.com/office/powerpoint/2010/main" val="147600858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Chartability is now on Version 2, with 50 total heuristics (14 of which are critical).</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61180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4130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24" y="5102321"/>
            <a:ext cx="4971156" cy="372836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127" y="5703138"/>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69240" y="5601792"/>
            <a:ext cx="2354761" cy="2729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690649" y="5601792"/>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317627" y="8531860"/>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309" y="9065174"/>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744" y="8188157"/>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1140665" y="8546091"/>
            <a:ext cx="6431117" cy="284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0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pPr algn="ctr"/>
            <a:r>
              <a:rPr lang="en-US" sz="8800" dirty="0">
                <a:latin typeface="Helvetica Neue Light" panose="02000403000000020004" pitchFamily="2" charset="0"/>
                <a:ea typeface="Helvetica Neue Light" panose="02000403000000020004" pitchFamily="2" charset="0"/>
              </a:rPr>
              <a:t>How can we build a more accessible world if we don’t know how to recognize inaccessibility?</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112329860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4130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has breadth</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32774" name="Picture 6" descr="Microsoft Excel logo">
            <a:extLst>
              <a:ext uri="{FF2B5EF4-FFF2-40B4-BE49-F238E27FC236}">
                <a16:creationId xmlns:a16="http://schemas.microsoft.com/office/drawing/2014/main" id="{ABD64BD7-4607-36D2-639F-70747AB0B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61" y="5288409"/>
            <a:ext cx="5484015" cy="3656011"/>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Microsoft Power BI logo">
            <a:extLst>
              <a:ext uri="{FF2B5EF4-FFF2-40B4-BE49-F238E27FC236}">
                <a16:creationId xmlns:a16="http://schemas.microsoft.com/office/drawing/2014/main" id="{B3C846B8-D97A-F666-1F4C-3A7970B5A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49" r="22543"/>
          <a:stretch/>
        </p:blipFill>
        <p:spPr bwMode="auto">
          <a:xfrm>
            <a:off x="6431600" y="5804040"/>
            <a:ext cx="2790114" cy="2624749"/>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Tableau Logo">
            <a:extLst>
              <a:ext uri="{FF2B5EF4-FFF2-40B4-BE49-F238E27FC236}">
                <a16:creationId xmlns:a16="http://schemas.microsoft.com/office/drawing/2014/main" id="{472CF7E0-7F58-9ADE-B6C7-E37B09578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607" y="8989984"/>
            <a:ext cx="4962265" cy="27912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Vega-lite logo">
            <a:extLst>
              <a:ext uri="{FF2B5EF4-FFF2-40B4-BE49-F238E27FC236}">
                <a16:creationId xmlns:a16="http://schemas.microsoft.com/office/drawing/2014/main" id="{7738B6DB-3CF8-311A-5FEC-4E0DE870B8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4479" y="5804897"/>
            <a:ext cx="3486482" cy="2614862"/>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D3 logo">
            <a:extLst>
              <a:ext uri="{FF2B5EF4-FFF2-40B4-BE49-F238E27FC236}">
                <a16:creationId xmlns:a16="http://schemas.microsoft.com/office/drawing/2014/main" id="{A3E7723E-AB98-85AE-5A7F-0527BEA8BC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3989" y="8480633"/>
            <a:ext cx="3656011" cy="3656011"/>
          </a:xfrm>
          <a:prstGeom prst="rect">
            <a:avLst/>
          </a:prstGeom>
          <a:noFill/>
          <a:extLst>
            <a:ext uri="{909E8E84-426E-40DD-AFC4-6F175D3DCCD1}">
              <a14:hiddenFill xmlns:a14="http://schemas.microsoft.com/office/drawing/2010/main">
                <a:solidFill>
                  <a:srgbClr val="FFFFFF"/>
                </a:solidFill>
              </a14:hiddenFill>
            </a:ext>
          </a:extLst>
        </p:spPr>
      </p:pic>
      <p:pic>
        <p:nvPicPr>
          <p:cNvPr id="32782" name="Picture 14" descr="Visa Chart Components">
            <a:extLst>
              <a:ext uri="{FF2B5EF4-FFF2-40B4-BE49-F238E27FC236}">
                <a16:creationId xmlns:a16="http://schemas.microsoft.com/office/drawing/2014/main" id="{39B32752-0172-F7AA-9126-8F5BDF9801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0490" y="8864459"/>
            <a:ext cx="3125672" cy="3042322"/>
          </a:xfrm>
          <a:prstGeom prst="rect">
            <a:avLst/>
          </a:prstGeom>
          <a:noFill/>
          <a:extLst>
            <a:ext uri="{909E8E84-426E-40DD-AFC4-6F175D3DCCD1}">
              <a14:hiddenFill xmlns:a14="http://schemas.microsoft.com/office/drawing/2010/main">
                <a:solidFill>
                  <a:srgbClr val="FFFFFF"/>
                </a:solidFill>
              </a14:hiddenFill>
            </a:ext>
          </a:extLst>
        </p:spPr>
      </p:pic>
      <p:pic>
        <p:nvPicPr>
          <p:cNvPr id="32784" name="Picture 16" descr="Altair logo">
            <a:extLst>
              <a:ext uri="{FF2B5EF4-FFF2-40B4-BE49-F238E27FC236}">
                <a16:creationId xmlns:a16="http://schemas.microsoft.com/office/drawing/2014/main" id="{DA18F813-C672-03C0-3E85-F32269A834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89221" y="5497951"/>
            <a:ext cx="3302968" cy="3302968"/>
          </a:xfrm>
          <a:prstGeom prst="rect">
            <a:avLst/>
          </a:prstGeom>
          <a:noFill/>
          <a:extLst>
            <a:ext uri="{909E8E84-426E-40DD-AFC4-6F175D3DCCD1}">
              <a14:hiddenFill xmlns:a14="http://schemas.microsoft.com/office/drawing/2010/main">
                <a:solidFill>
                  <a:srgbClr val="FFFFFF"/>
                </a:solidFill>
              </a14:hiddenFill>
            </a:ext>
          </a:extLst>
        </p:spPr>
      </p:pic>
      <p:pic>
        <p:nvPicPr>
          <p:cNvPr id="32788" name="Picture 20" descr="ggplot2 logo">
            <a:extLst>
              <a:ext uri="{FF2B5EF4-FFF2-40B4-BE49-F238E27FC236}">
                <a16:creationId xmlns:a16="http://schemas.microsoft.com/office/drawing/2014/main" id="{E54911B8-93B4-ED41-C9BD-A86C03CE1B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1232" y="8449048"/>
            <a:ext cx="3488021" cy="3656012"/>
          </a:xfrm>
          <a:prstGeom prst="rect">
            <a:avLst/>
          </a:prstGeom>
          <a:noFill/>
          <a:extLst>
            <a:ext uri="{909E8E84-426E-40DD-AFC4-6F175D3DCCD1}">
              <a14:hiddenFill xmlns:a14="http://schemas.microsoft.com/office/drawing/2010/main">
                <a:solidFill>
                  <a:srgbClr val="FFFFFF"/>
                </a:solidFill>
              </a14:hiddenFill>
            </a:ext>
          </a:extLst>
        </p:spPr>
      </p:pic>
      <p:pic>
        <p:nvPicPr>
          <p:cNvPr id="32794" name="Picture 26" descr="Figma logo">
            <a:extLst>
              <a:ext uri="{FF2B5EF4-FFF2-40B4-BE49-F238E27FC236}">
                <a16:creationId xmlns:a16="http://schemas.microsoft.com/office/drawing/2014/main" id="{5D0BDD4B-6020-BAF5-9933-9E30353242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11326" y="5838731"/>
            <a:ext cx="1747830" cy="262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81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4" name="Slide Number Placeholder 5">
            <a:extLst>
              <a:ext uri="{FF2B5EF4-FFF2-40B4-BE49-F238E27FC236}">
                <a16:creationId xmlns:a16="http://schemas.microsoft.com/office/drawing/2014/main" id="{F83A8307-B132-E732-7D16-DB0406745D48}"/>
              </a:ext>
            </a:extLst>
          </p:cNvPr>
          <p:cNvSpPr>
            <a:spLocks noGrp="1"/>
          </p:cNvSpPr>
          <p:nvPr>
            <p:ph type="sldNum" sz="quarter" idx="2"/>
          </p:nvPr>
        </p:nvSpPr>
        <p:spPr>
          <a:xfrm>
            <a:off x="12001499" y="13080999"/>
            <a:ext cx="368505" cy="374600"/>
          </a:xfrm>
        </p:spPr>
        <p:txBody>
          <a:bodyPr/>
          <a:lstStyle/>
          <a:p>
            <a:fld id="{86CB4B4D-7CA3-9044-876B-883B54F8677D}" type="slidenum">
              <a:rPr lang="en-US" smtClean="0"/>
              <a:t>51</a:t>
            </a:fld>
            <a:endParaRPr lang="en-US"/>
          </a:p>
        </p:txBody>
      </p:sp>
    </p:spTree>
    <p:extLst>
      <p:ext uri="{BB962C8B-B14F-4D97-AF65-F5344CB8AC3E}">
        <p14:creationId xmlns:p14="http://schemas.microsoft.com/office/powerpoint/2010/main" val="54854451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r>
              <a:rPr lang="en-US" sz="10700" dirty="0"/>
              <a:t>Comprehensive accessibility research could significantly impact the future of data visualization.</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52</a:t>
            </a:fld>
            <a:endParaRPr lang="en-US"/>
          </a:p>
        </p:txBody>
      </p:sp>
    </p:spTree>
    <p:extLst>
      <p:ext uri="{BB962C8B-B14F-4D97-AF65-F5344CB8AC3E}">
        <p14:creationId xmlns:p14="http://schemas.microsoft.com/office/powerpoint/2010/main" val="45012890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53</a:t>
            </a:fld>
            <a:endParaRPr dirty="0"/>
          </a:p>
        </p:txBody>
      </p:sp>
      <p:sp>
        <p:nvSpPr>
          <p:cNvPr id="141" name="Google Shape;141;g10104eaf235_1_123"/>
          <p:cNvSpPr txBox="1">
            <a:spLocks noGrp="1"/>
          </p:cNvSpPr>
          <p:nvPr>
            <p:ph type="title"/>
          </p:nvPr>
        </p:nvSpPr>
        <p:spPr>
          <a:xfrm>
            <a:off x="787246" y="2025929"/>
            <a:ext cx="11607954" cy="2419171"/>
          </a:xfrm>
          <a:prstGeom prst="rect">
            <a:avLst/>
          </a:prstGeom>
          <a:noFill/>
          <a:ln>
            <a:noFill/>
          </a:ln>
        </p:spPr>
        <p:txBody>
          <a:bodyPr spcFirstLastPara="1" wrap="square" lIns="50800" tIns="50800" rIns="50800" bIns="50800" anchor="b" anchorCtr="0">
            <a:normAutofit/>
          </a:bodyPr>
          <a:lstStyle/>
          <a:p>
            <a:pPr lvl="0">
              <a:buSzPts val="8500"/>
            </a:pPr>
            <a:r>
              <a:rPr lang="en-US" dirty="0"/>
              <a:t>Accessibility Considerations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3868399" y="2025929"/>
            <a:ext cx="10310543"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b"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Areas of visualization practice affected</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81207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54</a:t>
            </a:fld>
            <a:endParaRPr dirty="0"/>
          </a:p>
        </p:txBody>
      </p:sp>
      <p:sp>
        <p:nvSpPr>
          <p:cNvPr id="141" name="Google Shape;141;g10104eaf235_1_123"/>
          <p:cNvSpPr txBox="1">
            <a:spLocks noGrp="1"/>
          </p:cNvSpPr>
          <p:nvPr>
            <p:ph type="title"/>
          </p:nvPr>
        </p:nvSpPr>
        <p:spPr>
          <a:xfrm>
            <a:off x="787246" y="2025929"/>
            <a:ext cx="22390354" cy="2419171"/>
          </a:xfrm>
          <a:prstGeom prst="rect">
            <a:avLst/>
          </a:prstGeom>
          <a:noFill/>
          <a:ln>
            <a:noFill/>
          </a:ln>
        </p:spPr>
        <p:txBody>
          <a:bodyPr spcFirstLastPara="1" wrap="square" lIns="50800" tIns="50800" rIns="50800" bIns="50800" anchor="b" anchorCtr="0">
            <a:normAutofit/>
          </a:bodyPr>
          <a:lstStyle/>
          <a:p>
            <a:pPr lvl="0">
              <a:buSzPts val="8500"/>
            </a:pPr>
            <a:r>
              <a:rPr lang="en-US" dirty="0"/>
              <a:t>Cognitive and neurological accessibility affect all areas of visualization practice</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4BFB6744-28D1-DE00-963D-3D3944E1EDC0}"/>
              </a:ext>
              <a:ext uri="{C183D7F6-B498-43B3-948B-1728B52AA6E4}">
                <adec:decorative xmlns:adec="http://schemas.microsoft.com/office/drawing/2017/decorative" val="1"/>
              </a:ext>
            </a:extLst>
          </p:cNvPr>
          <p:cNvSpPr/>
          <p:nvPr/>
        </p:nvSpPr>
        <p:spPr>
          <a:xfrm>
            <a:off x="5255704" y="4445100"/>
            <a:ext cx="4140200" cy="241290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4D4DE82C-E363-6922-44DA-9612D1EC4EB8}"/>
              </a:ext>
              <a:ext uri="{C183D7F6-B498-43B3-948B-1728B52AA6E4}">
                <adec:decorative xmlns:adec="http://schemas.microsoft.com/office/drawing/2017/decorative" val="1"/>
              </a:ext>
            </a:extLst>
          </p:cNvPr>
          <p:cNvSpPr/>
          <p:nvPr/>
        </p:nvSpPr>
        <p:spPr>
          <a:xfrm>
            <a:off x="150304" y="8026500"/>
            <a:ext cx="8966200" cy="241290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10422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55</a:t>
            </a:fld>
            <a:endParaRPr dirty="0"/>
          </a:p>
        </p:txBody>
      </p:sp>
      <p:sp>
        <p:nvSpPr>
          <p:cNvPr id="141" name="Google Shape;141;g10104eaf235_1_123"/>
          <p:cNvSpPr txBox="1">
            <a:spLocks noGrp="1"/>
          </p:cNvSpPr>
          <p:nvPr>
            <p:ph type="title"/>
          </p:nvPr>
        </p:nvSpPr>
        <p:spPr>
          <a:xfrm>
            <a:off x="787246" y="2025929"/>
            <a:ext cx="22936508" cy="2419171"/>
          </a:xfrm>
          <a:prstGeom prst="rect">
            <a:avLst/>
          </a:prstGeom>
          <a:noFill/>
          <a:ln>
            <a:noFill/>
          </a:ln>
        </p:spPr>
        <p:txBody>
          <a:bodyPr spcFirstLastPara="1" wrap="square" lIns="50800" tIns="50800" rIns="50800" bIns="50800" anchor="b" anchorCtr="0">
            <a:normAutofit/>
          </a:bodyPr>
          <a:lstStyle/>
          <a:p>
            <a:pPr lvl="0">
              <a:buSzPts val="8500"/>
            </a:pPr>
            <a:r>
              <a:rPr lang="en-US" dirty="0"/>
              <a:t>Disability is intersectional</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3522D210-E8D1-D38A-99DD-3A16FFDC796E}"/>
              </a:ext>
              <a:ext uri="{C183D7F6-B498-43B3-948B-1728B52AA6E4}">
                <adec:decorative xmlns:adec="http://schemas.microsoft.com/office/drawing/2017/decorative" val="1"/>
              </a:ext>
            </a:extLst>
          </p:cNvPr>
          <p:cNvSpPr/>
          <p:nvPr/>
        </p:nvSpPr>
        <p:spPr>
          <a:xfrm>
            <a:off x="5255704" y="4445100"/>
            <a:ext cx="3860800" cy="130403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Rectangle 26">
            <a:extLst>
              <a:ext uri="{FF2B5EF4-FFF2-40B4-BE49-F238E27FC236}">
                <a16:creationId xmlns:a16="http://schemas.microsoft.com/office/drawing/2014/main" id="{625AA026-31C0-758F-243E-1F4F7879031B}"/>
              </a:ext>
              <a:ext uri="{C183D7F6-B498-43B3-948B-1728B52AA6E4}">
                <adec:decorative xmlns:adec="http://schemas.microsoft.com/office/drawing/2017/decorative" val="1"/>
              </a:ext>
            </a:extLst>
          </p:cNvPr>
          <p:cNvSpPr/>
          <p:nvPr/>
        </p:nvSpPr>
        <p:spPr>
          <a:xfrm>
            <a:off x="306380" y="6941974"/>
            <a:ext cx="9036403" cy="3906262"/>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6279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8004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56</a:t>
            </a:fld>
            <a:endParaRPr dirty="0"/>
          </a:p>
        </p:txBody>
      </p:sp>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Visualization research and practice must reflect the intersectionality of disability</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20532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i="1" dirty="0">
                <a:latin typeface="Helvetica Neue Thin" panose="020B0403020202020204" pitchFamily="34" charset="0"/>
                <a:ea typeface="Helvetica Neue Thin" panose="020B0403020202020204" pitchFamily="34" charset="0"/>
              </a:rPr>
              <a:t>Chartability</a:t>
            </a:r>
            <a:r>
              <a:rPr lang="en-US" dirty="0">
                <a:latin typeface="Helvetica Neue Thin" panose="020B0403020202020204" pitchFamily="34" charset="0"/>
                <a:ea typeface="Helvetica Neue Thin" panose="020B0403020202020204" pitchFamily="34" charset="0"/>
              </a:rPr>
              <a:t>, Elavsky et al, 2020 </a:t>
            </a:r>
            <a:r>
              <a:rPr lang="en-US" dirty="0">
                <a:solidFill>
                  <a:schemeClr val="bg2">
                    <a:lumMod val="50000"/>
                  </a:schemeClr>
                </a:solidFill>
                <a:latin typeface="Helvetica Neue UltraLight" panose="02000206000000020004" pitchFamily="2" charset="0"/>
                <a:ea typeface="Helvetica Neue UltraLight" panose="02000206000000020004" pitchFamily="2" charset="0"/>
                <a:hlinkClick r:id="rId2"/>
              </a:rPr>
              <a:t>@FrankElavsky</a:t>
            </a:r>
            <a:endParaRPr dirty="0">
              <a:solidFill>
                <a:schemeClr val="bg2">
                  <a:lumMod val="50000"/>
                </a:schemeClr>
              </a:solidFill>
              <a:latin typeface="Helvetica Neue UltraLight" panose="02000206000000020004" pitchFamily="2" charset="0"/>
              <a:ea typeface="Helvetica Neue UltraLight" panose="02000206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UltraLight" panose="02000206000000020004" pitchFamily="2" charset="0"/>
                <a:ea typeface="Helvetica Neue UltraLight" panose="02000206000000020004" pitchFamily="2" charset="0"/>
                <a:hlinkClick r:id="rId3"/>
              </a:rPr>
              <a:t>frank.computer</a:t>
            </a:r>
            <a:r>
              <a:rPr lang="en-US" dirty="0">
                <a:latin typeface="Helvetica Neue UltraLight" panose="02000206000000020004" pitchFamily="2" charset="0"/>
                <a:ea typeface="Helvetica Neue UltraLight" panose="02000206000000020004" pitchFamily="2" charset="0"/>
                <a:hlinkClick r:id="rId3"/>
              </a:rPr>
              <a:t>/</a:t>
            </a:r>
            <a:r>
              <a:rPr lang="en-US" dirty="0" err="1">
                <a:latin typeface="Helvetica Neue UltraLight" panose="02000206000000020004" pitchFamily="2" charset="0"/>
                <a:ea typeface="Helvetica Neue UltraLight" panose="02000206000000020004" pitchFamily="2" charset="0"/>
                <a:hlinkClick r:id="rId3"/>
              </a:rPr>
              <a:t>chartability</a:t>
            </a:r>
            <a:endParaRPr dirty="0">
              <a:latin typeface="Helvetica Neue UltraLight" panose="02000206000000020004" pitchFamily="2" charset="0"/>
              <a:ea typeface="Helvetica Neue UltraLight" panose="02000206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57</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5"/>
              </a:rPr>
              <a:t>dig.cmu.edu</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6"/>
              </a:rPr>
              <a:t>axle-</a:t>
            </a: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6"/>
              </a:rPr>
              <a:t>lab.com</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11"/>
              </a:rPr>
              <a:t>hcii.cmu.edu</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 lot we couldn’t fit in the paper!</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(Testing </a:t>
            </a:r>
            <a:r>
              <a:rPr lang="en-US" i="1" dirty="0"/>
              <a:t>in the wild </a:t>
            </a:r>
            <a:r>
              <a:rPr lang="en-US" dirty="0"/>
              <a:t>comes at the cost of intellectual property concerns.)</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2" name="Oval 1">
            <a:extLst>
              <a:ext uri="{FF2B5EF4-FFF2-40B4-BE49-F238E27FC236}">
                <a16:creationId xmlns:a16="http://schemas.microsoft.com/office/drawing/2014/main" id="{5269CC79-4869-8B0F-4D01-C648946EEE17}"/>
              </a:ext>
            </a:extLst>
          </p:cNvPr>
          <p:cNvSpPr/>
          <p:nvPr/>
        </p:nvSpPr>
        <p:spPr>
          <a:xfrm>
            <a:off x="2365188"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0781651"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9552079"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2375525" y="1016940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7684318" y="879442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21440513" y="8767051"/>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19552079" y="10388027"/>
            <a:ext cx="1888434" cy="1910022"/>
          </a:xfrm>
          <a:prstGeom prst="plus">
            <a:avLst>
              <a:gd name="adj" fmla="val 35526"/>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0781651" y="11681489"/>
            <a:ext cx="1888434" cy="1910022"/>
          </a:xfrm>
          <a:prstGeom prst="plus">
            <a:avLst>
              <a:gd name="adj" fmla="val 35526"/>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3309405" y="7355810"/>
            <a:ext cx="1" cy="281359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a:endCxn id="9" idx="3"/>
          </p:cNvCxnSpPr>
          <p:nvPr/>
        </p:nvCxnSpPr>
        <p:spPr>
          <a:xfrm flipV="1">
            <a:off x="18618199" y="7090900"/>
            <a:ext cx="1210435" cy="170352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5"/>
          </p:cNvCxnSpPr>
          <p:nvPr/>
        </p:nvCxnSpPr>
        <p:spPr>
          <a:xfrm flipH="1" flipV="1">
            <a:off x="21163958" y="7090900"/>
            <a:ext cx="1210436" cy="1676151"/>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a:endCxn id="8" idx="4"/>
          </p:cNvCxnSpPr>
          <p:nvPr/>
        </p:nvCxnSpPr>
        <p:spPr>
          <a:xfrm flipV="1">
            <a:off x="11725868" y="7355810"/>
            <a:ext cx="0" cy="432567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8" name="Triangle 27">
            <a:extLst>
              <a:ext uri="{FF2B5EF4-FFF2-40B4-BE49-F238E27FC236}">
                <a16:creationId xmlns:a16="http://schemas.microsoft.com/office/drawing/2014/main" id="{0E97D42F-6EDC-9DEA-EFE2-F6F2973AD24A}"/>
              </a:ext>
            </a:extLst>
          </p:cNvPr>
          <p:cNvSpPr/>
          <p:nvPr/>
        </p:nvSpPr>
        <p:spPr>
          <a:xfrm>
            <a:off x="4253924" y="847804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Triangle 28">
            <a:extLst>
              <a:ext uri="{FF2B5EF4-FFF2-40B4-BE49-F238E27FC236}">
                <a16:creationId xmlns:a16="http://schemas.microsoft.com/office/drawing/2014/main" id="{50B9667A-6B89-0FB1-81DE-84663A057489}"/>
              </a:ext>
            </a:extLst>
          </p:cNvPr>
          <p:cNvSpPr/>
          <p:nvPr/>
        </p:nvSpPr>
        <p:spPr>
          <a:xfrm>
            <a:off x="497427" y="847804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Triangle 30">
            <a:extLst>
              <a:ext uri="{FF2B5EF4-FFF2-40B4-BE49-F238E27FC236}">
                <a16:creationId xmlns:a16="http://schemas.microsoft.com/office/drawing/2014/main" id="{9E1CE4A5-F64D-930E-0662-6A8E910EFCD5}"/>
              </a:ext>
            </a:extLst>
          </p:cNvPr>
          <p:cNvSpPr/>
          <p:nvPr/>
        </p:nvSpPr>
        <p:spPr>
          <a:xfrm>
            <a:off x="14764939" y="6019772"/>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Triangle 34">
            <a:extLst>
              <a:ext uri="{FF2B5EF4-FFF2-40B4-BE49-F238E27FC236}">
                <a16:creationId xmlns:a16="http://schemas.microsoft.com/office/drawing/2014/main" id="{E7D9347D-89F3-C208-63DC-552122473296}"/>
              </a:ext>
            </a:extLst>
          </p:cNvPr>
          <p:cNvSpPr/>
          <p:nvPr/>
        </p:nvSpPr>
        <p:spPr>
          <a:xfrm>
            <a:off x="6867985" y="601977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Triangle 35">
            <a:extLst>
              <a:ext uri="{FF2B5EF4-FFF2-40B4-BE49-F238E27FC236}">
                <a16:creationId xmlns:a16="http://schemas.microsoft.com/office/drawing/2014/main" id="{6B243502-F3B5-705E-812B-F53B3CD00DDD}"/>
              </a:ext>
            </a:extLst>
          </p:cNvPr>
          <p:cNvSpPr/>
          <p:nvPr/>
        </p:nvSpPr>
        <p:spPr>
          <a:xfrm>
            <a:off x="6844439" y="7968044"/>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Triangle 36">
            <a:extLst>
              <a:ext uri="{FF2B5EF4-FFF2-40B4-BE49-F238E27FC236}">
                <a16:creationId xmlns:a16="http://schemas.microsoft.com/office/drawing/2014/main" id="{EF976E13-D5D1-C70F-B555-3B2DC046F539}"/>
              </a:ext>
            </a:extLst>
          </p:cNvPr>
          <p:cNvSpPr/>
          <p:nvPr/>
        </p:nvSpPr>
        <p:spPr>
          <a:xfrm>
            <a:off x="7597959" y="993117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riangle 38">
            <a:extLst>
              <a:ext uri="{FF2B5EF4-FFF2-40B4-BE49-F238E27FC236}">
                <a16:creationId xmlns:a16="http://schemas.microsoft.com/office/drawing/2014/main" id="{F182A030-16F5-2DE3-C51F-8C5A2C6CC71B}"/>
              </a:ext>
            </a:extLst>
          </p:cNvPr>
          <p:cNvSpPr/>
          <p:nvPr/>
        </p:nvSpPr>
        <p:spPr>
          <a:xfrm>
            <a:off x="8857747" y="11297504"/>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Triangle 40">
            <a:extLst>
              <a:ext uri="{FF2B5EF4-FFF2-40B4-BE49-F238E27FC236}">
                <a16:creationId xmlns:a16="http://schemas.microsoft.com/office/drawing/2014/main" id="{1CAF62EC-205F-619D-B4A9-4E01BC3CE1AB}"/>
              </a:ext>
            </a:extLst>
          </p:cNvPr>
          <p:cNvSpPr/>
          <p:nvPr/>
        </p:nvSpPr>
        <p:spPr>
          <a:xfrm>
            <a:off x="14764940" y="7838946"/>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Triangle 41">
            <a:extLst>
              <a:ext uri="{FF2B5EF4-FFF2-40B4-BE49-F238E27FC236}">
                <a16:creationId xmlns:a16="http://schemas.microsoft.com/office/drawing/2014/main" id="{72A8BF54-9F08-4FFA-3039-D8C6CC6A09FD}"/>
              </a:ext>
            </a:extLst>
          </p:cNvPr>
          <p:cNvSpPr/>
          <p:nvPr/>
        </p:nvSpPr>
        <p:spPr>
          <a:xfrm>
            <a:off x="12705523" y="11297505"/>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Triangle 42">
            <a:extLst>
              <a:ext uri="{FF2B5EF4-FFF2-40B4-BE49-F238E27FC236}">
                <a16:creationId xmlns:a16="http://schemas.microsoft.com/office/drawing/2014/main" id="{6EE2BD17-5769-7E16-C4AA-868F8E7B25BF}"/>
              </a:ext>
            </a:extLst>
          </p:cNvPr>
          <p:cNvSpPr/>
          <p:nvPr/>
        </p:nvSpPr>
        <p:spPr>
          <a:xfrm>
            <a:off x="13988929" y="977698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5" name="Straight Arrow Connector 54">
            <a:extLst>
              <a:ext uri="{FF2B5EF4-FFF2-40B4-BE49-F238E27FC236}">
                <a16:creationId xmlns:a16="http://schemas.microsoft.com/office/drawing/2014/main" id="{BE39F14A-C6E9-5FF2-B2E6-0BC4122E5230}"/>
              </a:ext>
            </a:extLst>
          </p:cNvPr>
          <p:cNvCxnSpPr>
            <a:cxnSpLocks/>
            <a:stCxn id="4" idx="0"/>
            <a:endCxn id="9" idx="4"/>
          </p:cNvCxnSpPr>
          <p:nvPr/>
        </p:nvCxnSpPr>
        <p:spPr>
          <a:xfrm flipV="1">
            <a:off x="20496296" y="7355810"/>
            <a:ext cx="0" cy="303221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FBBB2B80-FF2F-DC4F-5AE8-20BB479F5BC1}"/>
              </a:ext>
            </a:extLst>
          </p:cNvPr>
          <p:cNvCxnSpPr>
            <a:cxnSpLocks/>
            <a:stCxn id="28" idx="0"/>
            <a:endCxn id="2" idx="5"/>
          </p:cNvCxnSpPr>
          <p:nvPr/>
        </p:nvCxnSpPr>
        <p:spPr>
          <a:xfrm flipH="1" flipV="1">
            <a:off x="3977067" y="7090900"/>
            <a:ext cx="1210738" cy="13871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957A21A-9F5E-5792-69B4-DF0B9135201E}"/>
              </a:ext>
            </a:extLst>
          </p:cNvPr>
          <p:cNvCxnSpPr>
            <a:cxnSpLocks/>
            <a:stCxn id="29" idx="0"/>
            <a:endCxn id="2" idx="3"/>
          </p:cNvCxnSpPr>
          <p:nvPr/>
        </p:nvCxnSpPr>
        <p:spPr>
          <a:xfrm flipV="1">
            <a:off x="1431308" y="7090900"/>
            <a:ext cx="1210435" cy="13871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EA038389-BB33-510B-AD7B-002F3F4822C3}"/>
              </a:ext>
            </a:extLst>
          </p:cNvPr>
          <p:cNvCxnSpPr>
            <a:cxnSpLocks/>
            <a:stCxn id="39" idx="0"/>
            <a:endCxn id="8" idx="4"/>
          </p:cNvCxnSpPr>
          <p:nvPr/>
        </p:nvCxnSpPr>
        <p:spPr>
          <a:xfrm flipV="1">
            <a:off x="9791628" y="7355810"/>
            <a:ext cx="1934240" cy="394169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0589CFB0-C409-84AF-4DDE-6356251606DD}"/>
              </a:ext>
            </a:extLst>
          </p:cNvPr>
          <p:cNvCxnSpPr>
            <a:cxnSpLocks/>
            <a:stCxn id="37" idx="5"/>
            <a:endCxn id="8" idx="4"/>
          </p:cNvCxnSpPr>
          <p:nvPr/>
        </p:nvCxnSpPr>
        <p:spPr>
          <a:xfrm flipV="1">
            <a:off x="8998780" y="7355810"/>
            <a:ext cx="2727088" cy="338043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4AF36CD2-4ABD-374B-B0EB-7119B6BB54D3}"/>
              </a:ext>
            </a:extLst>
          </p:cNvPr>
          <p:cNvCxnSpPr>
            <a:cxnSpLocks/>
            <a:stCxn id="36" idx="5"/>
            <a:endCxn id="8" idx="3"/>
          </p:cNvCxnSpPr>
          <p:nvPr/>
        </p:nvCxnSpPr>
        <p:spPr>
          <a:xfrm flipV="1">
            <a:off x="8245260" y="7090900"/>
            <a:ext cx="2812946" cy="168221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2" name="Straight Arrow Connector 81">
            <a:extLst>
              <a:ext uri="{FF2B5EF4-FFF2-40B4-BE49-F238E27FC236}">
                <a16:creationId xmlns:a16="http://schemas.microsoft.com/office/drawing/2014/main" id="{725D93CA-4A38-7A67-4FD1-03AF5AD3FE85}"/>
              </a:ext>
            </a:extLst>
          </p:cNvPr>
          <p:cNvCxnSpPr>
            <a:cxnSpLocks/>
            <a:stCxn id="35" idx="5"/>
            <a:endCxn id="8" idx="2"/>
          </p:cNvCxnSpPr>
          <p:nvPr/>
        </p:nvCxnSpPr>
        <p:spPr>
          <a:xfrm flipV="1">
            <a:off x="8268806" y="6451349"/>
            <a:ext cx="2512845" cy="37349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5" name="Straight Arrow Connector 84">
            <a:extLst>
              <a:ext uri="{FF2B5EF4-FFF2-40B4-BE49-F238E27FC236}">
                <a16:creationId xmlns:a16="http://schemas.microsoft.com/office/drawing/2014/main" id="{C78DD256-2A56-9004-AF66-FEF1F910430A}"/>
              </a:ext>
            </a:extLst>
          </p:cNvPr>
          <p:cNvCxnSpPr>
            <a:cxnSpLocks/>
            <a:stCxn id="43" idx="1"/>
            <a:endCxn id="8" idx="4"/>
          </p:cNvCxnSpPr>
          <p:nvPr/>
        </p:nvCxnSpPr>
        <p:spPr>
          <a:xfrm flipH="1" flipV="1">
            <a:off x="11725868" y="7355810"/>
            <a:ext cx="2730001" cy="32262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53FEF6E6-BE17-4768-5A92-DD3A87F91AB6}"/>
              </a:ext>
            </a:extLst>
          </p:cNvPr>
          <p:cNvCxnSpPr>
            <a:cxnSpLocks/>
            <a:stCxn id="42" idx="0"/>
            <a:endCxn id="8" idx="4"/>
          </p:cNvCxnSpPr>
          <p:nvPr/>
        </p:nvCxnSpPr>
        <p:spPr>
          <a:xfrm flipH="1" flipV="1">
            <a:off x="11725868" y="7355810"/>
            <a:ext cx="1913536" cy="3941695"/>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50404AF3-9A44-373D-888C-C164BAD13650}"/>
              </a:ext>
            </a:extLst>
          </p:cNvPr>
          <p:cNvCxnSpPr>
            <a:cxnSpLocks/>
            <a:stCxn id="41" idx="1"/>
            <a:endCxn id="8" idx="5"/>
          </p:cNvCxnSpPr>
          <p:nvPr/>
        </p:nvCxnSpPr>
        <p:spPr>
          <a:xfrm flipH="1" flipV="1">
            <a:off x="12393530" y="7090900"/>
            <a:ext cx="2838350" cy="1553116"/>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1CC0EAED-A964-316C-50D8-D35CA30FFBB7}"/>
              </a:ext>
            </a:extLst>
          </p:cNvPr>
          <p:cNvCxnSpPr>
            <a:cxnSpLocks/>
            <a:stCxn id="31" idx="1"/>
            <a:endCxn id="8" idx="6"/>
          </p:cNvCxnSpPr>
          <p:nvPr/>
        </p:nvCxnSpPr>
        <p:spPr>
          <a:xfrm flipH="1" flipV="1">
            <a:off x="12670085" y="6451349"/>
            <a:ext cx="2561794" cy="37349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6481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 informs the public and guides decision-making, policy, and business.</a:t>
            </a: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a:xfrm>
            <a:off x="23180040" y="13080999"/>
            <a:ext cx="368505" cy="374600"/>
          </a:xfrm>
        </p:spPr>
        <p:txBody>
          <a:bodyPr/>
          <a:lstStyle/>
          <a:p>
            <a:fld id="{86CB4B4D-7CA3-9044-876B-883B54F8677D}" type="slidenum">
              <a:rPr lang="en-US" smtClean="0"/>
              <a:t>6</a:t>
            </a:fld>
            <a:endParaRPr lang="en-US" dirty="0"/>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19" name="Text Placeholder 3">
            <a:extLst>
              <a:ext uri="{FF2B5EF4-FFF2-40B4-BE49-F238E27FC236}">
                <a16:creationId xmlns:a16="http://schemas.microsoft.com/office/drawing/2014/main" id="{7467A15E-3686-8706-8448-6DC450D1C1BE}"/>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1149354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It is important that visualization practitioners can recognize access barriers in their work.</a:t>
            </a: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243F4B4F-4380-1727-F832-51324C845119}"/>
              </a:ext>
            </a:extLst>
          </p:cNvPr>
          <p:cNvPicPr>
            <a:picLocks noChangeAspect="1"/>
          </p:cNvPicPr>
          <p:nvPr/>
        </p:nvPicPr>
        <p:blipFill>
          <a:blip r:embed="rId2"/>
          <a:stretch>
            <a:fillRect/>
          </a:stretch>
        </p:blipFill>
        <p:spPr>
          <a:xfrm>
            <a:off x="877316" y="2159669"/>
            <a:ext cx="7662480" cy="5837720"/>
          </a:xfrm>
          <a:prstGeom prst="rect">
            <a:avLst/>
          </a:prstGeom>
        </p:spPr>
      </p:pic>
      <p:pic>
        <p:nvPicPr>
          <p:cNvPr id="9"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76766F16-F312-1C8A-9011-B341A388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1ECD3BCF-1674-92FC-9273-257C4B78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8419F5E-A6F1-A190-2B6E-B99EBABE46F7}"/>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5"/>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9" name="TextBox 18">
            <a:extLst>
              <a:ext uri="{FF2B5EF4-FFF2-40B4-BE49-F238E27FC236}">
                <a16:creationId xmlns:a16="http://schemas.microsoft.com/office/drawing/2014/main" id="{CE13CDB4-5B44-63EF-DBAE-A7B1DB8ED55C}"/>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20" name="TextBox 19">
            <a:extLst>
              <a:ext uri="{FF2B5EF4-FFF2-40B4-BE49-F238E27FC236}">
                <a16:creationId xmlns:a16="http://schemas.microsoft.com/office/drawing/2014/main" id="{6573A45E-ECAD-D3AB-45B7-AEF932E60BF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7"/>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2" name="Slide Number Placeholder 5">
            <a:extLst>
              <a:ext uri="{FF2B5EF4-FFF2-40B4-BE49-F238E27FC236}">
                <a16:creationId xmlns:a16="http://schemas.microsoft.com/office/drawing/2014/main" id="{F4FCB808-75F1-94C3-D9B6-16617BFEF0B9}"/>
              </a:ext>
            </a:extLst>
          </p:cNvPr>
          <p:cNvSpPr txBox="1">
            <a:spLocks/>
          </p:cNvSpPr>
          <p:nvPr/>
        </p:nvSpPr>
        <p:spPr>
          <a:xfrm>
            <a:off x="23180040" y="13080999"/>
            <a:ext cx="368505" cy="374600"/>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a:lstStyle>
          <a:p>
            <a:fld id="{86CB4B4D-7CA3-9044-876B-883B54F8677D}" type="slidenum">
              <a:rPr lang="en-US" smtClean="0"/>
              <a:pPr/>
              <a:t>7</a:t>
            </a:fld>
            <a:endParaRPr lang="en-US" dirty="0"/>
          </a:p>
        </p:txBody>
      </p:sp>
      <p:sp>
        <p:nvSpPr>
          <p:cNvPr id="23" name="Text Placeholder 3">
            <a:extLst>
              <a:ext uri="{FF2B5EF4-FFF2-40B4-BE49-F238E27FC236}">
                <a16:creationId xmlns:a16="http://schemas.microsoft.com/office/drawing/2014/main" id="{8C02EB03-15CF-1918-9ED3-B58C1AE45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4028441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8</a:t>
            </a:fld>
            <a:endParaRPr lang="en-US" dirty="0"/>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5329376"/>
            <a:ext cx="14376401"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2" name="Text Placeholder 3">
            <a:extLst>
              <a:ext uri="{FF2B5EF4-FFF2-40B4-BE49-F238E27FC236}">
                <a16:creationId xmlns:a16="http://schemas.microsoft.com/office/drawing/2014/main" id="{EF0FB3EE-3708-515D-4CB3-713A694D7EB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1387161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23237231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2089</TotalTime>
  <Words>1948</Words>
  <Application>Microsoft Macintosh PowerPoint</Application>
  <PresentationFormat>Custom</PresentationFormat>
  <Paragraphs>387</Paragraphs>
  <Slides>58</Slides>
  <Notes>33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Avenir Black</vt:lpstr>
      <vt:lpstr>Avenir Light</vt:lpstr>
      <vt:lpstr>Helvetica Neue</vt:lpstr>
      <vt:lpstr>Helvetica Neue Light</vt:lpstr>
      <vt:lpstr>Helvetica Neue Medium</vt:lpstr>
      <vt:lpstr>Helvetica Neue Thin</vt:lpstr>
      <vt:lpstr>Helvetica Neue UltraLight</vt:lpstr>
      <vt:lpstr>21_BasicWhite</vt:lpstr>
      <vt:lpstr>Chartability How accessible is my visualization? Evaluating visualization accessibility with Chartability</vt:lpstr>
      <vt:lpstr>26% of people living in the United States self-report living with a disability that affects their daily life.</vt:lpstr>
      <vt:lpstr>Research coverage of accessibility in visualization doesn’t reflect the reality of people living with disabilities.</vt:lpstr>
      <vt:lpstr>Disabilities in the US</vt:lpstr>
      <vt:lpstr>How can we build a more accessible world if we don’t know how to recognize inaccessibility?</vt:lpstr>
      <vt:lpstr>Visualization informs the public and guides decision-making, policy, and business.</vt:lpstr>
      <vt:lpstr>It is important that visualization practitioners can recognize access barriers in their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Standards are overwhelming and leave a lot of gaps for evaluating interactive data visualizations.</vt:lpstr>
      <vt:lpstr>PowerPoint Presentation</vt:lpstr>
      <vt:lpstr>Input data: a goldilocks problem</vt:lpstr>
      <vt:lpstr>Thematic analysis of standards, research, and practitioner artifacts produced 45 heuristics.</vt:lpstr>
      <vt:lpstr>Not every heuristic fit neatly back in to accessibility principles, demanding new principles be theorized.</vt:lpstr>
      <vt:lpstr>Perceivable:</vt:lpstr>
      <vt:lpstr>Operable:</vt:lpstr>
      <vt:lpstr>Understandable:</vt:lpstr>
      <vt:lpstr>Robust:</vt:lpstr>
      <vt:lpstr>Compromising:</vt:lpstr>
      <vt:lpstr>Assistive:</vt:lpstr>
      <vt:lpstr>Flexible:</vt:lpstr>
      <vt:lpstr>Early pre-evaluations helped us discover critical heuristics</vt:lpstr>
      <vt:lpstr>PowerPoint Presentation</vt:lpstr>
      <vt:lpstr>We tested Chartability in the wild</vt:lpstr>
      <vt:lpstr>Novices:  3 / 3 felt more confident auditing visualizations for accessibility after Chartability.</vt:lpstr>
      <vt:lpstr>PowerPoint Presentation</vt:lpstr>
      <vt:lpstr>PowerPoint Presentation</vt:lpstr>
      <vt:lpstr>PowerPoint Presentation</vt:lpstr>
      <vt:lpstr>Experts:  3 / 3 intend to keep using Chartability in their own professional work.</vt:lpstr>
      <vt:lpstr>PowerPoint Presentation</vt:lpstr>
      <vt:lpstr>PowerPoint Presentation</vt:lpstr>
      <vt:lpstr>PowerPoint Presentation</vt:lpstr>
      <vt:lpstr>PowerPoint Presentation</vt:lpstr>
      <vt:lpstr>PowerPoint Presentation</vt:lpstr>
      <vt:lpstr>Community Involvement has Improved Chartability</vt:lpstr>
      <vt:lpstr>Chartability is well-travelled</vt:lpstr>
      <vt:lpstr>Chartability has breadth</vt:lpstr>
      <vt:lpstr>PowerPoint Presentation</vt:lpstr>
      <vt:lpstr>Comprehensive accessibility research could significantly impact the future of data visualization.</vt:lpstr>
      <vt:lpstr>Accessibility Considerations</vt:lpstr>
      <vt:lpstr>Cognitive and neurological accessibility affect all areas of visualization practice</vt:lpstr>
      <vt:lpstr>Disability is intersectional</vt:lpstr>
      <vt:lpstr>Visualization research and practice must reflect the intersectionality of disability</vt:lpstr>
      <vt:lpstr>CHARTABILITY</vt:lpstr>
      <vt:lpstr>A lot we couldn’t fit in the paper!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16</cp:revision>
  <dcterms:modified xsi:type="dcterms:W3CDTF">2022-06-13T17:04:00Z</dcterms:modified>
</cp:coreProperties>
</file>